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4" r:id="rId3"/>
    <p:sldId id="285" r:id="rId4"/>
    <p:sldId id="286" r:id="rId5"/>
    <p:sldId id="287" r:id="rId6"/>
    <p:sldId id="257" r:id="rId7"/>
    <p:sldId id="288" r:id="rId8"/>
    <p:sldId id="289" r:id="rId9"/>
    <p:sldId id="290" r:id="rId10"/>
    <p:sldId id="283" r:id="rId11"/>
    <p:sldId id="258" r:id="rId12"/>
    <p:sldId id="259" r:id="rId13"/>
    <p:sldId id="260" r:id="rId14"/>
    <p:sldId id="291" r:id="rId15"/>
    <p:sldId id="261" r:id="rId16"/>
    <p:sldId id="282" r:id="rId17"/>
    <p:sldId id="262" r:id="rId18"/>
    <p:sldId id="263" r:id="rId19"/>
    <p:sldId id="264" r:id="rId20"/>
    <p:sldId id="265" r:id="rId21"/>
    <p:sldId id="266" r:id="rId22"/>
    <p:sldId id="267" r:id="rId23"/>
    <p:sldId id="292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1"/>
  </p:normalViewPr>
  <p:slideViewPr>
    <p:cSldViewPr snapToGrid="0" snapToObjects="1">
      <p:cViewPr varScale="1">
        <p:scale>
          <a:sx n="138" d="100"/>
          <a:sy n="138" d="100"/>
        </p:scale>
        <p:origin x="16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media/image1.gif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0.png>
</file>

<file path=ppt/media/image27.png>
</file>

<file path=ppt/media/image33.png>
</file>

<file path=ppt/media/image34.png>
</file>

<file path=ppt/media/image35.png>
</file>

<file path=ppt/media/image36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4062C4-ACA7-1F44-8F29-394B60C158B3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F8243A-04E7-554F-A1A9-7802AE864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80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8243A-04E7-554F-A1A9-7802AE8641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4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2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12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96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060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1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0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9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55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10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4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1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3EDE-333D-F94C-A5EA-4E4A4EC2A96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DA251-0AC0-3948-A384-E796ECCC1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68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27.png"/><Relationship Id="rId7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32.emf"/><Relationship Id="rId3" Type="http://schemas.openxmlformats.org/officeDocument/2006/relationships/oleObject" Target="../embeddings/oleObject7.bin"/><Relationship Id="rId7" Type="http://schemas.openxmlformats.org/officeDocument/2006/relationships/image" Target="../media/image29.emf"/><Relationship Id="rId12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31.emf"/><Relationship Id="rId5" Type="http://schemas.openxmlformats.org/officeDocument/2006/relationships/image" Target="../media/image34.png"/><Relationship Id="rId15" Type="http://schemas.openxmlformats.org/officeDocument/2006/relationships/image" Target="../media/image33.emf"/><Relationship Id="rId10" Type="http://schemas.openxmlformats.org/officeDocument/2006/relationships/oleObject" Target="../embeddings/oleObject10.bin"/><Relationship Id="rId4" Type="http://schemas.openxmlformats.org/officeDocument/2006/relationships/image" Target="../media/image28.emf"/><Relationship Id="rId9" Type="http://schemas.openxmlformats.org/officeDocument/2006/relationships/image" Target="../media/image30.emf"/><Relationship Id="rId14" Type="http://schemas.openxmlformats.org/officeDocument/2006/relationships/oleObject" Target="../embeddings/oleObject12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3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7.emf"/><Relationship Id="rId4" Type="http://schemas.openxmlformats.org/officeDocument/2006/relationships/oleObject" Target="../embeddings/oleObject13.bin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590" y="1795708"/>
            <a:ext cx="61750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Unsupervised Learning,</a:t>
            </a:r>
          </a:p>
          <a:p>
            <a:r>
              <a:rPr lang="en-US" sz="4000"/>
              <a:t>autoencoders, </a:t>
            </a:r>
          </a:p>
          <a:p>
            <a:r>
              <a:rPr lang="en-US" sz="4000"/>
              <a:t>and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4277638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2515"/>
            <a:ext cx="8229600" cy="1143000"/>
          </a:xfrm>
        </p:spPr>
        <p:txBody>
          <a:bodyPr/>
          <a:lstStyle/>
          <a:p>
            <a:r>
              <a:rPr lang="en-US" dirty="0"/>
              <a:t>Competitive Learning</a:t>
            </a:r>
          </a:p>
        </p:txBody>
      </p:sp>
      <p:pic>
        <p:nvPicPr>
          <p:cNvPr id="6" name="Picture 5" descr="Figure-4-Rumelhart-and-Zipser's-1985-geometric-construal-of-competitive-learn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482" y="1653485"/>
            <a:ext cx="4525384" cy="15427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7D2586-6C69-3F45-8665-536D4A1B4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19" y="1653485"/>
            <a:ext cx="2778893" cy="36554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DD6B2B-F78B-654D-89BB-BCF4037CC89D}"/>
              </a:ext>
            </a:extLst>
          </p:cNvPr>
          <p:cNvSpPr/>
          <p:nvPr/>
        </p:nvSpPr>
        <p:spPr>
          <a:xfrm>
            <a:off x="3996466" y="3966447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l-GR" dirty="0">
                <a:latin typeface="Symbol" pitchFamily="2" charset="2"/>
              </a:rPr>
              <a:t>Δ</a:t>
            </a:r>
            <a:r>
              <a:rPr lang="en-US" i="1" dirty="0" err="1">
                <a:latin typeface="Times" pitchFamily="2" charset="0"/>
              </a:rPr>
              <a:t>w</a:t>
            </a:r>
            <a:r>
              <a:rPr lang="en-US" sz="800" i="1" dirty="0" err="1">
                <a:latin typeface="Times" pitchFamily="2" charset="0"/>
              </a:rPr>
              <a:t>ij</a:t>
            </a:r>
            <a:r>
              <a:rPr lang="en-US" sz="800" i="1" dirty="0">
                <a:latin typeface="Times" pitchFamily="2" charset="0"/>
              </a:rPr>
              <a:t> </a:t>
            </a:r>
            <a:r>
              <a:rPr lang="en-US" dirty="0">
                <a:latin typeface="Symbol" pitchFamily="2" charset="2"/>
              </a:rPr>
              <a:t>= </a:t>
            </a:r>
            <a:r>
              <a:rPr lang="en-US" i="1" dirty="0">
                <a:latin typeface="Times" pitchFamily="2" charset="0"/>
              </a:rPr>
              <a:t>g </a:t>
            </a:r>
            <a:r>
              <a:rPr lang="en-US" i="1" dirty="0" err="1">
                <a:latin typeface="Times" pitchFamily="2" charset="0"/>
              </a:rPr>
              <a:t>c</a:t>
            </a:r>
            <a:r>
              <a:rPr lang="en-US" sz="800" i="1" dirty="0" err="1">
                <a:latin typeface="Times" pitchFamily="2" charset="0"/>
              </a:rPr>
              <a:t>ik</a:t>
            </a:r>
            <a:r>
              <a:rPr lang="en-US" sz="800" i="1" dirty="0">
                <a:latin typeface="Times" pitchFamily="2" charset="0"/>
              </a:rPr>
              <a:t> </a:t>
            </a:r>
            <a:r>
              <a:rPr lang="en-US" dirty="0">
                <a:latin typeface="Symbol" pitchFamily="2" charset="2"/>
              </a:rPr>
              <a:t>− </a:t>
            </a:r>
            <a:r>
              <a:rPr lang="en-US" i="1" dirty="0" err="1">
                <a:latin typeface="Times" pitchFamily="2" charset="0"/>
              </a:rPr>
              <a:t>gw</a:t>
            </a:r>
            <a:r>
              <a:rPr lang="en-US" sz="800" i="1" dirty="0" err="1">
                <a:latin typeface="Times" pitchFamily="2" charset="0"/>
              </a:rPr>
              <a:t>ij</a:t>
            </a:r>
            <a:r>
              <a:rPr lang="en-US" sz="800" i="1" dirty="0">
                <a:latin typeface="Times" pitchFamily="2" charset="0"/>
              </a:rPr>
              <a:t>   </a:t>
            </a:r>
            <a:r>
              <a:rPr lang="en-US" dirty="0">
                <a:latin typeface="Times" pitchFamily="2" charset="0"/>
              </a:rPr>
              <a:t>if unit </a:t>
            </a:r>
            <a:r>
              <a:rPr lang="en-US" i="1" dirty="0">
                <a:latin typeface="Times" pitchFamily="2" charset="0"/>
              </a:rPr>
              <a:t>j </a:t>
            </a:r>
            <a:r>
              <a:rPr lang="en-US" dirty="0">
                <a:latin typeface="Times" pitchFamily="2" charset="0"/>
              </a:rPr>
              <a:t>wins on stimulus </a:t>
            </a:r>
            <a:r>
              <a:rPr lang="en-US" i="1" dirty="0">
                <a:latin typeface="Times" pitchFamily="2" charset="0"/>
              </a:rPr>
              <a:t>k</a:t>
            </a:r>
            <a:r>
              <a:rPr lang="en-US" dirty="0">
                <a:latin typeface="Times" pitchFamily="2" charset="0"/>
              </a:rPr>
              <a:t>, otherwise </a:t>
            </a:r>
            <a:r>
              <a:rPr lang="el-GR" dirty="0">
                <a:latin typeface="Symbol" pitchFamily="2" charset="2"/>
              </a:rPr>
              <a:t>Δ</a:t>
            </a:r>
            <a:r>
              <a:rPr lang="en-US" i="1" dirty="0" err="1">
                <a:latin typeface="Times" pitchFamily="2" charset="0"/>
              </a:rPr>
              <a:t>w</a:t>
            </a:r>
            <a:r>
              <a:rPr lang="en-US" sz="800" i="1" dirty="0" err="1">
                <a:latin typeface="Times" pitchFamily="2" charset="0"/>
              </a:rPr>
              <a:t>ij</a:t>
            </a:r>
            <a:r>
              <a:rPr lang="en-US" sz="800" i="1" dirty="0">
                <a:latin typeface="Times" pitchFamily="2" charset="0"/>
              </a:rPr>
              <a:t> </a:t>
            </a:r>
            <a:r>
              <a:rPr lang="en-US" dirty="0">
                <a:latin typeface="Symbol" pitchFamily="2" charset="2"/>
              </a:rPr>
              <a:t>= </a:t>
            </a:r>
            <a:r>
              <a:rPr lang="en-US" dirty="0">
                <a:latin typeface="Times" pitchFamily="2" charset="0"/>
              </a:rPr>
              <a:t>0.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1CD439-C087-464A-A7EA-4846F2FA03AE}"/>
                  </a:ext>
                </a:extLst>
              </p:cNvPr>
              <p:cNvSpPr txBox="1"/>
              <p:nvPr/>
            </p:nvSpPr>
            <p:spPr>
              <a:xfrm>
                <a:off x="3012141" y="5308898"/>
                <a:ext cx="5708725" cy="9766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0,       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                 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unit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loses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on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stimulus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k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𝑖𝑘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unit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j</m:t>
                              </m:r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wins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on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stimulus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k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1CD439-C087-464A-A7EA-4846F2FA03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2141" y="5308898"/>
                <a:ext cx="5708725" cy="976614"/>
              </a:xfrm>
              <a:prstGeom prst="rect">
                <a:avLst/>
              </a:prstGeom>
              <a:blipFill>
                <a:blip r:embed="rId5"/>
                <a:stretch>
                  <a:fillRect l="-13304" t="-202564" b="-289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843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xfrm>
            <a:off x="457200" y="103028"/>
            <a:ext cx="8229600" cy="1143000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Single-Neuron Physiology</a:t>
            </a:r>
          </a:p>
        </p:txBody>
      </p:sp>
      <p:pic>
        <p:nvPicPr>
          <p:cNvPr id="34818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085850"/>
            <a:ext cx="7454900" cy="493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41DA6A5-C089-A64A-BBE5-4F447E06E989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827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The intracellular electrode</a:t>
            </a:r>
          </a:p>
        </p:txBody>
      </p:sp>
      <p:pic>
        <p:nvPicPr>
          <p:cNvPr id="3584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59"/>
          <a:stretch>
            <a:fillRect/>
          </a:stretch>
        </p:blipFill>
        <p:spPr bwMode="auto">
          <a:xfrm>
            <a:off x="15875" y="1352550"/>
            <a:ext cx="4705350" cy="498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3"/>
          <p:cNvSpPr txBox="1">
            <a:spLocks noChangeArrowheads="1"/>
          </p:cNvSpPr>
          <p:nvPr/>
        </p:nvSpPr>
        <p:spPr bwMode="auto">
          <a:xfrm>
            <a:off x="4721225" y="1511300"/>
            <a:ext cx="415607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alibri" charset="0"/>
              </a:rPr>
              <a:t>by heating a narrow glass with a hot coil to soften the glass and attaching a small weight to one end, the tube can be pulled to a fine tip with a very narrow aperture.  The tip can be inserted into a single neuron in the brain of a living, awake (but typically anesthetized) animal</a:t>
            </a:r>
          </a:p>
          <a:p>
            <a:pPr eaLnBrk="1" hangingPunct="1"/>
            <a:endParaRPr lang="en-US" sz="1800">
              <a:latin typeface="Calibri" charset="0"/>
            </a:endParaRPr>
          </a:p>
          <a:p>
            <a:pPr eaLnBrk="1" hangingPunct="1"/>
            <a:r>
              <a:rPr lang="en-US" sz="1800">
                <a:latin typeface="Calibri" charset="0"/>
              </a:rPr>
              <a:t>Kuffler was among the first to use the technique to study the response properties of the ganglion cells ion the retina.</a:t>
            </a:r>
          </a:p>
        </p:txBody>
      </p:sp>
      <p:sp>
        <p:nvSpPr>
          <p:cNvPr id="35844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308362F-7D16-0448-9E73-AD0887A0C869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61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Visual retino-cortical pathway </a:t>
            </a:r>
          </a:p>
        </p:txBody>
      </p:sp>
      <p:pic>
        <p:nvPicPr>
          <p:cNvPr id="3686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1447800"/>
            <a:ext cx="7975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7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1D258F-DE91-A849-868B-FA5473374033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121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4C02-6ECE-A34D-B117-673863E5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Hubel &amp; Wiesel</a:t>
            </a:r>
            <a:br>
              <a:rPr lang="en-US" dirty="0"/>
            </a:br>
            <a:r>
              <a:rPr lang="en-US" dirty="0"/>
              <a:t>Orientation selective cells</a:t>
            </a:r>
          </a:p>
        </p:txBody>
      </p:sp>
      <p:pic>
        <p:nvPicPr>
          <p:cNvPr id="3" name="Hubel and Wiesel Cat Experiment.mp4">
            <a:hlinkClick r:id="" action="ppaction://media"/>
            <a:extLst>
              <a:ext uri="{FF2B5EF4-FFF2-40B4-BE49-F238E27FC236}">
                <a16:creationId xmlns:a16="http://schemas.microsoft.com/office/drawing/2014/main" id="{775D7C7A-1536-764D-A714-BF8EEC99E7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800" y="1684421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4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120189"/>
            <a:ext cx="8229600" cy="1143000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Orientation-selective cells</a:t>
            </a:r>
          </a:p>
        </p:txBody>
      </p:sp>
      <p:pic>
        <p:nvPicPr>
          <p:cNvPr id="3789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288" y="1041400"/>
            <a:ext cx="4459287" cy="561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1" name="TextBox 3"/>
          <p:cNvSpPr txBox="1">
            <a:spLocks noChangeArrowheads="1"/>
          </p:cNvSpPr>
          <p:nvPr/>
        </p:nvSpPr>
        <p:spPr bwMode="auto">
          <a:xfrm>
            <a:off x="698500" y="1504950"/>
            <a:ext cx="3136900" cy="4894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alibri" charset="0"/>
              </a:rPr>
              <a:t>neuron sensitive to orientation</a:t>
            </a:r>
          </a:p>
          <a:p>
            <a:pPr eaLnBrk="1" hangingPunct="1"/>
            <a:endParaRPr lang="en-US">
              <a:latin typeface="Calibri" charset="0"/>
            </a:endParaRPr>
          </a:p>
          <a:p>
            <a:pPr eaLnBrk="1" hangingPunct="1"/>
            <a:r>
              <a:rPr lang="en-US">
                <a:latin typeface="Calibri" charset="0"/>
              </a:rPr>
              <a:t>some neurons respond to both eyes equally, some prefer one eye, and some respond only to one eye or the other</a:t>
            </a:r>
          </a:p>
          <a:p>
            <a:pPr eaLnBrk="1" hangingPunct="1"/>
            <a:endParaRPr lang="en-US">
              <a:latin typeface="Calibri" charset="0"/>
            </a:endParaRPr>
          </a:p>
          <a:p>
            <a:pPr eaLnBrk="1" hangingPunct="1"/>
            <a:r>
              <a:rPr lang="en-US">
                <a:latin typeface="Calibri" charset="0"/>
              </a:rPr>
              <a:t>there is a topography across cortex with respect to visual field and to orientation</a:t>
            </a:r>
          </a:p>
        </p:txBody>
      </p:sp>
      <p:sp>
        <p:nvSpPr>
          <p:cNvPr id="37892" name="TextBox 4"/>
          <p:cNvSpPr txBox="1">
            <a:spLocks noChangeArrowheads="1"/>
          </p:cNvSpPr>
          <p:nvPr/>
        </p:nvSpPr>
        <p:spPr bwMode="auto">
          <a:xfrm>
            <a:off x="469900" y="1054100"/>
            <a:ext cx="30765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alibri" charset="0"/>
              </a:rPr>
              <a:t>Hubel &amp; Wiesel (1962):</a:t>
            </a:r>
          </a:p>
        </p:txBody>
      </p:sp>
      <p:sp>
        <p:nvSpPr>
          <p:cNvPr id="3789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28B3ED6-AC7F-D941-852F-8E70D984C81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759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Neocognitron – Fukushima (1980)</a:t>
            </a:r>
          </a:p>
        </p:txBody>
      </p:sp>
      <p:pic>
        <p:nvPicPr>
          <p:cNvPr id="3" name="Picture 2" descr="image.php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493636"/>
            <a:ext cx="5908605" cy="486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91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Plasticity in visual cortex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>
                <a:latin typeface="Calibri" charset="0"/>
              </a:rPr>
              <a:t>Newborn kittens do not show orientation selectivity</a:t>
            </a:r>
          </a:p>
          <a:p>
            <a:pPr eaLnBrk="1" hangingPunct="1"/>
            <a:r>
              <a:rPr lang="en-US">
                <a:latin typeface="Calibri" charset="0"/>
              </a:rPr>
              <a:t>Monocular deprivation leads to monocularly responsive neurons</a:t>
            </a:r>
          </a:p>
          <a:p>
            <a:pPr eaLnBrk="1" hangingPunct="1"/>
            <a:r>
              <a:rPr lang="en-US">
                <a:latin typeface="Calibri" charset="0"/>
              </a:rPr>
              <a:t>Binocularly deprived kittens retain binocular responsiveness but do not develop selectivity</a:t>
            </a:r>
          </a:p>
          <a:p>
            <a:pPr eaLnBrk="1" hangingPunct="1"/>
            <a:r>
              <a:rPr lang="en-US">
                <a:latin typeface="Calibri" charset="0"/>
              </a:rPr>
              <a:t>Uncorrelated input can lead to monocular or binocular responsivity with different preferred stimuli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  <p:pic>
        <p:nvPicPr>
          <p:cNvPr id="38915" name="Picture 3"/>
          <p:cNvPicPr>
            <a:picLocks noChangeAspect="1"/>
          </p:cNvPicPr>
          <p:nvPr/>
        </p:nvPicPr>
        <p:blipFill>
          <a:blip r:embed="rId2">
            <a:lum contrast="-34000"/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04"/>
          <a:stretch>
            <a:fillRect/>
          </a:stretch>
        </p:blipFill>
        <p:spPr bwMode="auto">
          <a:xfrm>
            <a:off x="0" y="0"/>
            <a:ext cx="91281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2588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3AD9C6B-0A9F-C947-B612-654A96D352D3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102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Bienenstock Cooper Munro (1982)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assume very simple (linear) processing unit:</a:t>
            </a:r>
          </a:p>
          <a:p>
            <a:pPr eaLnBrk="1" hangingPunct="1">
              <a:buFont typeface="Arial" charset="0"/>
              <a:buNone/>
            </a:pPr>
            <a:endParaRPr lang="en-US">
              <a:latin typeface="Calibri" charset="0"/>
            </a:endParaRPr>
          </a:p>
          <a:p>
            <a:pPr eaLnBrk="1" hangingPunct="1"/>
            <a:endParaRPr lang="en-US">
              <a:latin typeface="Calibri" charset="0"/>
            </a:endParaRPr>
          </a:p>
          <a:p>
            <a:pPr eaLnBrk="1" hangingPunct="1"/>
            <a:r>
              <a:rPr lang="en-US">
                <a:latin typeface="Calibri" charset="0"/>
              </a:rPr>
              <a:t>in search of a hebb-like rule that accounts for development of selectivity</a:t>
            </a:r>
          </a:p>
          <a:p>
            <a:pPr eaLnBrk="1" hangingPunct="1">
              <a:buFont typeface="Arial" charset="0"/>
              <a:buNone/>
            </a:pPr>
            <a:r>
              <a:rPr lang="en-US">
                <a:latin typeface="Calibri" charset="0"/>
              </a:rPr>
              <a:t>  </a:t>
            </a:r>
          </a:p>
        </p:txBody>
      </p:sp>
      <p:graphicFrame>
        <p:nvGraphicFramePr>
          <p:cNvPr id="39939" name="Object 2"/>
          <p:cNvGraphicFramePr>
            <a:graphicFrameLocks noChangeAspect="1"/>
          </p:cNvGraphicFramePr>
          <p:nvPr/>
        </p:nvGraphicFramePr>
        <p:xfrm>
          <a:off x="3149600" y="4229100"/>
          <a:ext cx="227330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7" name="Equation" r:id="rId3" imgW="1016000" imgH="241300" progId="Equation.DSMT4">
                  <p:embed/>
                </p:oleObj>
              </mc:Choice>
              <mc:Fallback>
                <p:oleObj name="Equation" r:id="rId3" imgW="1016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9600" y="4229100"/>
                        <a:ext cx="227330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0" name="Object 3"/>
          <p:cNvGraphicFramePr>
            <a:graphicFrameLocks noChangeAspect="1"/>
          </p:cNvGraphicFramePr>
          <p:nvPr/>
        </p:nvGraphicFramePr>
        <p:xfrm>
          <a:off x="3517900" y="2036763"/>
          <a:ext cx="1535113" cy="795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8" name="Equation" r:id="rId5" imgW="685800" imgH="355600" progId="Equation.DSMT4">
                  <p:embed/>
                </p:oleObj>
              </mc:Choice>
              <mc:Fallback>
                <p:oleObj name="Equation" r:id="rId5" imgW="685800" imgH="355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7900" y="2036763"/>
                        <a:ext cx="1535113" cy="795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41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6F25E70-D02C-3445-AABD-B35B262D6781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663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>
                <a:latin typeface="Calibri" charset="0"/>
              </a:rPr>
              <a:t>changing weights parallel to stimulus</a:t>
            </a:r>
          </a:p>
        </p:txBody>
      </p:sp>
      <p:sp>
        <p:nvSpPr>
          <p:cNvPr id="40962" name="TextBox 3"/>
          <p:cNvSpPr txBox="1">
            <a:spLocks noChangeArrowheads="1"/>
          </p:cNvSpPr>
          <p:nvPr/>
        </p:nvSpPr>
        <p:spPr bwMode="auto">
          <a:xfrm>
            <a:off x="685800" y="1346200"/>
            <a:ext cx="77851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alibri" charset="0"/>
              </a:rPr>
              <a:t>if the change in weight space is in the direction of a specific vector </a:t>
            </a:r>
            <a:r>
              <a:rPr lang="en-US" b="1">
                <a:latin typeface="Calibri" charset="0"/>
              </a:rPr>
              <a:t>v</a:t>
            </a:r>
            <a:r>
              <a:rPr lang="en-US">
                <a:latin typeface="Calibri" charset="0"/>
              </a:rPr>
              <a:t> , response properties change most dramatically for stimuli parallel to </a:t>
            </a:r>
            <a:r>
              <a:rPr lang="en-US" b="1">
                <a:latin typeface="Calibri" charset="0"/>
              </a:rPr>
              <a:t>v</a:t>
            </a:r>
            <a:r>
              <a:rPr lang="en-US">
                <a:latin typeface="Calibri" charset="0"/>
              </a:rPr>
              <a:t>: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  <p:graphicFrame>
        <p:nvGraphicFramePr>
          <p:cNvPr id="40963" name="Object 2"/>
          <p:cNvGraphicFramePr>
            <a:graphicFrameLocks noChangeAspect="1"/>
          </p:cNvGraphicFramePr>
          <p:nvPr/>
        </p:nvGraphicFramePr>
        <p:xfrm>
          <a:off x="1149350" y="2916238"/>
          <a:ext cx="6927850" cy="209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Equation" r:id="rId3" imgW="3149600" imgH="952500" progId="Equation.DSMT4">
                  <p:embed/>
                </p:oleObj>
              </mc:Choice>
              <mc:Fallback>
                <p:oleObj name="Equation" r:id="rId3" imgW="3149600" imgH="952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9350" y="2916238"/>
                        <a:ext cx="6927850" cy="209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5303CA4-07EC-0347-BB2A-8D33952A9C5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739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k-Means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clusters data into </a:t>
            </a:r>
            <a:r>
              <a:rPr lang="en-US" b="1" i="1"/>
              <a:t>k</a:t>
            </a:r>
            <a:r>
              <a:rPr lang="en-US"/>
              <a:t> clusters as defined by centroids (prototypes) and a distance measure</a:t>
            </a:r>
          </a:p>
          <a:p>
            <a:pPr lvl="1"/>
            <a:r>
              <a:rPr lang="en-US"/>
              <a:t>not a tree, just one layer “deep”</a:t>
            </a:r>
          </a:p>
          <a:p>
            <a:r>
              <a:rPr lang="en-US"/>
              <a:t>iterative</a:t>
            </a:r>
          </a:p>
          <a:p>
            <a:r>
              <a:rPr lang="en-US"/>
              <a:t>can take a long time to converge for large data 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E4670F-EB16-F14B-BF05-1B56105DC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492" y="4502274"/>
            <a:ext cx="2217736" cy="21572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751D42-BFB0-034D-8EBE-28488762F090}"/>
              </a:ext>
            </a:extLst>
          </p:cNvPr>
          <p:cNvSpPr txBox="1"/>
          <p:nvPr/>
        </p:nvSpPr>
        <p:spPr>
          <a:xfrm>
            <a:off x="7067228" y="4826675"/>
            <a:ext cx="2012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GIF from </a:t>
            </a:r>
            <a:r>
              <a:rPr lang="en-US" i="1" dirty="0"/>
              <a:t>Wikipedia </a:t>
            </a:r>
            <a:r>
              <a:rPr lang="en-US" dirty="0"/>
              <a:t>page on k-means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D52C63-DBB1-B946-9004-17625EB24951}"/>
              </a:ext>
            </a:extLst>
          </p:cNvPr>
          <p:cNvSpPr txBox="1"/>
          <p:nvPr/>
        </p:nvSpPr>
        <p:spPr>
          <a:xfrm>
            <a:off x="134701" y="4826675"/>
            <a:ext cx="4446535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Algorithm:</a:t>
            </a:r>
          </a:p>
          <a:p>
            <a:endParaRPr lang="en-US" dirty="0"/>
          </a:p>
          <a:p>
            <a:r>
              <a:rPr lang="en-US" dirty="0"/>
              <a:t>Select </a:t>
            </a:r>
            <a:r>
              <a:rPr lang="en-US" i="1" dirty="0"/>
              <a:t>k</a:t>
            </a:r>
            <a:r>
              <a:rPr lang="en-US" dirty="0"/>
              <a:t> random points </a:t>
            </a:r>
            <a:r>
              <a:rPr lang="en-US" i="1" dirty="0" err="1"/>
              <a:t>m</a:t>
            </a:r>
            <a:r>
              <a:rPr lang="en-US" i="1" baseline="-25000" dirty="0" err="1"/>
              <a:t>k</a:t>
            </a:r>
            <a:r>
              <a:rPr lang="en-US" dirty="0"/>
              <a:t> in the data space</a:t>
            </a:r>
          </a:p>
          <a:p>
            <a:endParaRPr lang="en-US" dirty="0"/>
          </a:p>
          <a:p>
            <a:r>
              <a:rPr lang="en-US" dirty="0"/>
              <a:t>Assign data points to closest </a:t>
            </a:r>
            <a:r>
              <a:rPr lang="en-US" i="1" dirty="0" err="1"/>
              <a:t>m</a:t>
            </a:r>
            <a:r>
              <a:rPr lang="en-US" i="1" baseline="-25000" dirty="0" err="1"/>
              <a:t>k</a:t>
            </a:r>
            <a:endParaRPr lang="en-US" i="1" baseline="-25000" dirty="0"/>
          </a:p>
          <a:p>
            <a:endParaRPr lang="en-US" dirty="0"/>
          </a:p>
          <a:p>
            <a:r>
              <a:rPr lang="en-US" dirty="0"/>
              <a:t>Update </a:t>
            </a:r>
            <a:r>
              <a:rPr lang="en-US" i="1" dirty="0" err="1"/>
              <a:t>m</a:t>
            </a:r>
            <a:r>
              <a:rPr lang="en-US" i="1" baseline="-25000" dirty="0" err="1"/>
              <a:t>k</a:t>
            </a:r>
            <a:r>
              <a:rPr lang="en-US" dirty="0"/>
              <a:t> these to the centroid of the group</a:t>
            </a:r>
          </a:p>
        </p:txBody>
      </p:sp>
    </p:spTree>
    <p:extLst>
      <p:ext uri="{BB962C8B-B14F-4D97-AF65-F5344CB8AC3E}">
        <p14:creationId xmlns:p14="http://schemas.microsoft.com/office/powerpoint/2010/main" val="4169651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sz="3600">
                <a:latin typeface="Calibri" charset="0"/>
              </a:rPr>
              <a:t>changing weights changes the response curve</a:t>
            </a:r>
          </a:p>
        </p:txBody>
      </p:sp>
      <p:pic>
        <p:nvPicPr>
          <p:cNvPr id="4198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2" b="48209"/>
          <a:stretch>
            <a:fillRect/>
          </a:stretch>
        </p:blipFill>
        <p:spPr bwMode="auto">
          <a:xfrm>
            <a:off x="349250" y="2359025"/>
            <a:ext cx="8445500" cy="304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1987" name="Object 2"/>
          <p:cNvGraphicFramePr>
            <a:graphicFrameLocks noChangeAspect="1"/>
          </p:cNvGraphicFramePr>
          <p:nvPr/>
        </p:nvGraphicFramePr>
        <p:xfrm>
          <a:off x="6148388" y="5867400"/>
          <a:ext cx="909637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3" name="Equation" r:id="rId4" imgW="330200" imgH="203200" progId="Equation.DSMT4">
                  <p:embed/>
                </p:oleObj>
              </mc:Choice>
              <mc:Fallback>
                <p:oleObj name="Equation" r:id="rId4" imgW="3302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8388" y="5867400"/>
                        <a:ext cx="909637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 rot="5400000" flipH="1" flipV="1">
            <a:off x="6195219" y="5503069"/>
            <a:ext cx="730250" cy="1588"/>
          </a:xfrm>
          <a:prstGeom prst="line">
            <a:avLst/>
          </a:prstGeom>
          <a:ln w="47625">
            <a:solidFill>
              <a:schemeClr val="tx1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1989" name="Object 3"/>
          <p:cNvGraphicFramePr>
            <a:graphicFrameLocks noChangeAspect="1"/>
          </p:cNvGraphicFramePr>
          <p:nvPr/>
        </p:nvGraphicFramePr>
        <p:xfrm>
          <a:off x="6245225" y="3540125"/>
          <a:ext cx="979488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4" name="Equation" r:id="rId6" imgW="355600" imgH="165100" progId="Equation.DSMT4">
                  <p:embed/>
                </p:oleObj>
              </mc:Choice>
              <mc:Fallback>
                <p:oleObj name="Equation" r:id="rId6" imgW="355600" imgH="165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5225" y="3540125"/>
                        <a:ext cx="979488" cy="45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0" name="Object 4"/>
          <p:cNvGraphicFramePr>
            <a:graphicFrameLocks noChangeAspect="1"/>
          </p:cNvGraphicFramePr>
          <p:nvPr/>
        </p:nvGraphicFramePr>
        <p:xfrm>
          <a:off x="5203825" y="4297363"/>
          <a:ext cx="979488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5" name="Equation" r:id="rId8" imgW="355600" imgH="165100" progId="Equation.DSMT4">
                  <p:embed/>
                </p:oleObj>
              </mc:Choice>
              <mc:Fallback>
                <p:oleObj name="Equation" r:id="rId8" imgW="355600" imgH="165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3825" y="4297363"/>
                        <a:ext cx="979488" cy="45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1" name="Slide Number Placeholder 1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3A06D3-4A5C-3D40-A1DD-F1A6F0F9A8F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651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The BCM Rule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3227388" y="1228725"/>
          <a:ext cx="287020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1" name="Equation" r:id="rId3" imgW="927100" imgH="241300" progId="Equation.DSMT4">
                  <p:embed/>
                </p:oleObj>
              </mc:Choice>
              <mc:Fallback>
                <p:oleObj name="Equation" r:id="rId3" imgW="9271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7388" y="1228725"/>
                        <a:ext cx="2870200" cy="747713"/>
                      </a:xfrm>
                      <a:prstGeom prst="rect">
                        <a:avLst/>
                      </a:prstGeom>
                      <a:solidFill>
                        <a:srgbClr val="E6B9B8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3011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8" t="11359" b="29794"/>
          <a:stretch>
            <a:fillRect/>
          </a:stretch>
        </p:blipFill>
        <p:spPr bwMode="auto">
          <a:xfrm>
            <a:off x="1187450" y="2009775"/>
            <a:ext cx="6689725" cy="47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3012" name="Object 3"/>
          <p:cNvGraphicFramePr>
            <a:graphicFrameLocks noChangeAspect="1"/>
          </p:cNvGraphicFramePr>
          <p:nvPr/>
        </p:nvGraphicFramePr>
        <p:xfrm>
          <a:off x="4826000" y="2349500"/>
          <a:ext cx="4394200" cy="172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2" name="Equation" r:id="rId6" imgW="2133600" imgH="838200" progId="Equation.DSMT4">
                  <p:embed/>
                </p:oleObj>
              </mc:Choice>
              <mc:Fallback>
                <p:oleObj name="Equation" r:id="rId6" imgW="2133600" imgH="838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6000" y="2349500"/>
                        <a:ext cx="4394200" cy="172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3" name="Object 4"/>
          <p:cNvGraphicFramePr>
            <a:graphicFrameLocks noChangeAspect="1"/>
          </p:cNvGraphicFramePr>
          <p:nvPr/>
        </p:nvGraphicFramePr>
        <p:xfrm>
          <a:off x="4086225" y="5062538"/>
          <a:ext cx="444500" cy="496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3" name="Equation" r:id="rId8" imgW="215900" imgH="241300" progId="Equation.DSMT4">
                  <p:embed/>
                </p:oleObj>
              </mc:Choice>
              <mc:Fallback>
                <p:oleObj name="Equation" r:id="rId8" imgW="2159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86225" y="5062538"/>
                        <a:ext cx="444500" cy="496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4" name="Object 6"/>
          <p:cNvGraphicFramePr>
            <a:graphicFrameLocks noChangeAspect="1"/>
          </p:cNvGraphicFramePr>
          <p:nvPr/>
        </p:nvGraphicFramePr>
        <p:xfrm>
          <a:off x="860425" y="2009775"/>
          <a:ext cx="654050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4" name="Equation" r:id="rId10" imgW="317500" imgH="203200" progId="Equation.DSMT4">
                  <p:embed/>
                </p:oleObj>
              </mc:Choice>
              <mc:Fallback>
                <p:oleObj name="Equation" r:id="rId10" imgW="3175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425" y="2009775"/>
                        <a:ext cx="654050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5" name="Object 7"/>
          <p:cNvGraphicFramePr>
            <a:graphicFrameLocks noChangeAspect="1"/>
          </p:cNvGraphicFramePr>
          <p:nvPr/>
        </p:nvGraphicFramePr>
        <p:xfrm>
          <a:off x="7432675" y="5219700"/>
          <a:ext cx="234950" cy="261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5" name="Equation" r:id="rId12" imgW="114300" imgH="127000" progId="Equation.DSMT4">
                  <p:embed/>
                </p:oleObj>
              </mc:Choice>
              <mc:Fallback>
                <p:oleObj name="Equation" r:id="rId12" imgW="114300" imgH="127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32675" y="5219700"/>
                        <a:ext cx="234950" cy="261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6" name="Slide Number Placeholder 1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B1329DC-BB14-2D40-87AB-35AB1585BCB8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aphicFrame>
        <p:nvGraphicFramePr>
          <p:cNvPr id="43017" name="Object 10"/>
          <p:cNvGraphicFramePr>
            <a:graphicFrameLocks noChangeAspect="1"/>
          </p:cNvGraphicFramePr>
          <p:nvPr/>
        </p:nvGraphicFramePr>
        <p:xfrm>
          <a:off x="4086225" y="5838825"/>
          <a:ext cx="3074988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6" name="Equation" r:id="rId14" imgW="1511300" imgH="254000" progId="Equation.DSMT4">
                  <p:embed/>
                </p:oleObj>
              </mc:Choice>
              <mc:Fallback>
                <p:oleObj name="Equation" r:id="rId14" imgW="15113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86225" y="5838825"/>
                        <a:ext cx="3074988" cy="517525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7821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Weight Space</a:t>
            </a:r>
          </a:p>
        </p:txBody>
      </p:sp>
      <p:sp>
        <p:nvSpPr>
          <p:cNvPr id="4403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058946-EB25-B547-9F7C-A455333A2A61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4403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12863"/>
            <a:ext cx="7721600" cy="527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2451100" y="1485900"/>
            <a:ext cx="5499100" cy="2489200"/>
            <a:chOff x="2451100" y="1485900"/>
            <a:chExt cx="5499100" cy="2489199"/>
          </a:xfrm>
        </p:grpSpPr>
        <p:cxnSp>
          <p:nvCxnSpPr>
            <p:cNvPr id="10" name="Straight Arrow Connector 9"/>
            <p:cNvCxnSpPr/>
            <p:nvPr/>
          </p:nvCxnSpPr>
          <p:spPr>
            <a:xfrm rot="5400000" flipH="1" flipV="1">
              <a:off x="7448550" y="3295649"/>
              <a:ext cx="660400" cy="342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rot="5400000" flipH="1" flipV="1">
              <a:off x="2292350" y="3473449"/>
              <a:ext cx="660400" cy="342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5400000">
              <a:off x="4248150" y="1644650"/>
              <a:ext cx="660400" cy="342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5400000" flipH="1" flipV="1">
              <a:off x="5895181" y="2726531"/>
              <a:ext cx="325437" cy="1524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rot="5400000">
              <a:off x="3892550" y="3238499"/>
              <a:ext cx="342900" cy="1524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2108200" y="1485900"/>
            <a:ext cx="5499100" cy="2489200"/>
            <a:chOff x="2108200" y="1485900"/>
            <a:chExt cx="5499100" cy="2489200"/>
          </a:xfrm>
        </p:grpSpPr>
        <p:cxnSp>
          <p:nvCxnSpPr>
            <p:cNvPr id="7" name="Straight Arrow Connector 6"/>
            <p:cNvCxnSpPr/>
            <p:nvPr/>
          </p:nvCxnSpPr>
          <p:spPr>
            <a:xfrm rot="16200000" flipV="1">
              <a:off x="1949450" y="3473450"/>
              <a:ext cx="660400" cy="34290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rot="16200000" flipH="1">
              <a:off x="4591050" y="1644650"/>
              <a:ext cx="660400" cy="34290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16200000" flipV="1">
              <a:off x="7105650" y="3295650"/>
              <a:ext cx="660400" cy="34290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6200000" flipH="1">
              <a:off x="5886450" y="3060700"/>
              <a:ext cx="342900" cy="15240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rot="16200000" flipV="1">
              <a:off x="3901281" y="2904332"/>
              <a:ext cx="325437" cy="15240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28"/>
          <p:cNvGrpSpPr>
            <a:grpSpLocks/>
          </p:cNvGrpSpPr>
          <p:nvPr/>
        </p:nvGrpSpPr>
        <p:grpSpPr bwMode="auto">
          <a:xfrm>
            <a:off x="1663700" y="2171700"/>
            <a:ext cx="6369050" cy="1873250"/>
            <a:chOff x="1663700" y="2171700"/>
            <a:chExt cx="6369050" cy="1873249"/>
          </a:xfrm>
        </p:grpSpPr>
        <p:sp>
          <p:nvSpPr>
            <p:cNvPr id="25" name="Oval 24"/>
            <p:cNvSpPr/>
            <p:nvPr/>
          </p:nvSpPr>
          <p:spPr>
            <a:xfrm>
              <a:off x="4711700" y="3041650"/>
              <a:ext cx="190500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4711700" y="3854449"/>
              <a:ext cx="190500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7842250" y="2171700"/>
              <a:ext cx="190500" cy="190500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3700" y="2197100"/>
              <a:ext cx="190500" cy="190500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317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CAD0E-06CE-6948-86DB-6A78F23B2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0"/>
            <a:ext cx="4572000" cy="1143000"/>
          </a:xfrm>
        </p:spPr>
        <p:txBody>
          <a:bodyPr/>
          <a:lstStyle/>
          <a:p>
            <a:r>
              <a:rPr lang="en-US" dirty="0"/>
              <a:t>BCM in </a:t>
            </a:r>
            <a:r>
              <a:rPr lang="en-US" dirty="0" err="1"/>
              <a:t>Matlab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137F92-F0E3-6D44-8C36-B308D82B17C5}"/>
              </a:ext>
            </a:extLst>
          </p:cNvPr>
          <p:cNvSpPr/>
          <p:nvPr/>
        </p:nvSpPr>
        <p:spPr>
          <a:xfrm>
            <a:off x="228600" y="1300280"/>
            <a:ext cx="4572000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rgbClr val="0433FF"/>
                </a:solidFill>
                <a:latin typeface="Courier" pitchFamily="2" charset="0"/>
              </a:rPr>
              <a:t>function</a:t>
            </a:r>
            <a:r>
              <a:rPr lang="en-US" sz="1400">
                <a:latin typeface="Courier" pitchFamily="2" charset="0"/>
              </a:rPr>
              <a:t> babynet = initorigbcm( nin,range,rs )</a:t>
            </a:r>
          </a:p>
          <a:p>
            <a:r>
              <a:rPr lang="en-US" sz="1400">
                <a:solidFill>
                  <a:srgbClr val="25992D"/>
                </a:solidFill>
                <a:latin typeface="Courier" pitchFamily="2" charset="0"/>
              </a:rPr>
              <a:t>%initialize bcm cell</a:t>
            </a:r>
          </a:p>
          <a:p>
            <a:r>
              <a:rPr lang="en-US" sz="1400">
                <a:latin typeface="Courier" pitchFamily="2" charset="0"/>
              </a:rPr>
              <a:t>rng(rs);</a:t>
            </a:r>
          </a:p>
          <a:p>
            <a:r>
              <a:rPr lang="en-US" sz="1400">
                <a:latin typeface="Courier" pitchFamily="2" charset="0"/>
              </a:rPr>
              <a:t>babynet.wts=range*(rand(1,nin)-0.5) ;</a:t>
            </a:r>
          </a:p>
          <a:p>
            <a:r>
              <a:rPr lang="en-US" sz="1400">
                <a:latin typeface="Courier" pitchFamily="2" charset="0"/>
              </a:rPr>
              <a:t>babynet.rb = 0 ;</a:t>
            </a:r>
          </a:p>
          <a:p>
            <a:r>
              <a:rPr lang="en-US" sz="1400">
                <a:solidFill>
                  <a:srgbClr val="0433FF"/>
                </a:solidFill>
                <a:latin typeface="Courier" pitchFamily="2" charset="0"/>
              </a:rPr>
              <a:t>end</a:t>
            </a:r>
            <a:endParaRPr lang="en-US" sz="1400" dirty="0">
              <a:solidFill>
                <a:srgbClr val="0433FF"/>
              </a:solidFill>
              <a:effectLst/>
              <a:latin typeface="Courier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1D5BB6-9730-E040-946B-AC887F2E4BCB}"/>
              </a:ext>
            </a:extLst>
          </p:cNvPr>
          <p:cNvSpPr/>
          <p:nvPr/>
        </p:nvSpPr>
        <p:spPr>
          <a:xfrm>
            <a:off x="228600" y="3057998"/>
            <a:ext cx="4572000" cy="35394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433FF"/>
                </a:solidFill>
                <a:latin typeface="Courier" pitchFamily="2" charset="0"/>
              </a:rPr>
              <a:t>function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finalcell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origbcm</a:t>
            </a:r>
            <a:r>
              <a:rPr lang="en-US" sz="1400" dirty="0">
                <a:latin typeface="Courier" pitchFamily="2" charset="0"/>
              </a:rPr>
              <a:t>( </a:t>
            </a:r>
            <a:r>
              <a:rPr lang="en-US" sz="1400" dirty="0" err="1">
                <a:latin typeface="Courier" pitchFamily="2" charset="0"/>
              </a:rPr>
              <a:t>initcell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pset</a:t>
            </a:r>
            <a:r>
              <a:rPr lang="en-US" sz="1400" dirty="0">
                <a:latin typeface="Courier" pitchFamily="2" charset="0"/>
              </a:rPr>
              <a:t>, niter, </a:t>
            </a:r>
            <a:r>
              <a:rPr lang="en-US" sz="1400" dirty="0" err="1">
                <a:latin typeface="Courier" pitchFamily="2" charset="0"/>
              </a:rPr>
              <a:t>dt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rs</a:t>
            </a:r>
            <a:r>
              <a:rPr lang="en-US" sz="1400" dirty="0">
                <a:latin typeface="Courier" pitchFamily="2" charset="0"/>
              </a:rPr>
              <a:t> )</a:t>
            </a:r>
          </a:p>
          <a:p>
            <a:r>
              <a:rPr lang="en-US" sz="1400" dirty="0">
                <a:solidFill>
                  <a:srgbClr val="25992D"/>
                </a:solidFill>
                <a:latin typeface="Courier" pitchFamily="2" charset="0"/>
              </a:rPr>
              <a:t>%iterates </a:t>
            </a:r>
            <a:r>
              <a:rPr lang="en-US" sz="1400" dirty="0" err="1">
                <a:solidFill>
                  <a:srgbClr val="25992D"/>
                </a:solidFill>
                <a:latin typeface="Courier" pitchFamily="2" charset="0"/>
              </a:rPr>
              <a:t>iterbcm</a:t>
            </a:r>
            <a:endParaRPr lang="en-US" sz="1400" dirty="0">
              <a:solidFill>
                <a:srgbClr val="25992D"/>
              </a:solidFill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cell=</a:t>
            </a:r>
            <a:r>
              <a:rPr lang="en-US" sz="1400" dirty="0" err="1">
                <a:latin typeface="Courier" pitchFamily="2" charset="0"/>
              </a:rPr>
              <a:t>initcell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 err="1">
                <a:latin typeface="Courier" pitchFamily="2" charset="0"/>
              </a:rPr>
              <a:t>avgpat</a:t>
            </a:r>
            <a:r>
              <a:rPr lang="en-US" sz="1400" dirty="0">
                <a:latin typeface="Courier" pitchFamily="2" charset="0"/>
              </a:rPr>
              <a:t>=sum(pset,2)/size(pset,2);</a:t>
            </a:r>
          </a:p>
          <a:p>
            <a:r>
              <a:rPr lang="en-US" sz="1400" dirty="0" err="1">
                <a:latin typeface="Courier" pitchFamily="2" charset="0"/>
              </a:rPr>
              <a:t>rng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rs</a:t>
            </a:r>
            <a:r>
              <a:rPr lang="en-US" sz="1400" dirty="0">
                <a:latin typeface="Courier" pitchFamily="2" charset="0"/>
              </a:rPr>
              <a:t>) ;</a:t>
            </a:r>
          </a:p>
          <a:p>
            <a:r>
              <a:rPr lang="en-US" sz="1400" dirty="0">
                <a:solidFill>
                  <a:srgbClr val="0433FF"/>
                </a:solidFill>
                <a:latin typeface="Courier" pitchFamily="2" charset="0"/>
              </a:rPr>
              <a:t>for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i</a:t>
            </a:r>
            <a:r>
              <a:rPr lang="en-US" sz="1400" dirty="0">
                <a:latin typeface="Courier" pitchFamily="2" charset="0"/>
              </a:rPr>
              <a:t>=1:niter</a:t>
            </a:r>
          </a:p>
          <a:p>
            <a:r>
              <a:rPr lang="en-US" sz="1400" dirty="0">
                <a:latin typeface="Courier" pitchFamily="2" charset="0"/>
              </a:rPr>
              <a:t>    </a:t>
            </a:r>
            <a:r>
              <a:rPr lang="en-US" sz="1400" dirty="0" err="1">
                <a:latin typeface="Courier" pitchFamily="2" charset="0"/>
              </a:rPr>
              <a:t>apat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pset</a:t>
            </a:r>
            <a:r>
              <a:rPr lang="en-US" sz="1400" dirty="0">
                <a:latin typeface="Courier" pitchFamily="2" charset="0"/>
              </a:rPr>
              <a:t>(:,</a:t>
            </a:r>
            <a:r>
              <a:rPr lang="en-US" sz="1400" dirty="0" err="1">
                <a:latin typeface="Courier" pitchFamily="2" charset="0"/>
              </a:rPr>
              <a:t>irand</a:t>
            </a:r>
            <a:r>
              <a:rPr lang="en-US" sz="1400" dirty="0">
                <a:latin typeface="Courier" pitchFamily="2" charset="0"/>
              </a:rPr>
              <a:t>(size(pset,2),1)) ;</a:t>
            </a:r>
          </a:p>
          <a:p>
            <a:r>
              <a:rPr lang="en-US" sz="1400" dirty="0">
                <a:latin typeface="Courier" pitchFamily="2" charset="0"/>
              </a:rPr>
              <a:t>    r=</a:t>
            </a:r>
            <a:r>
              <a:rPr lang="en-US" sz="1400" dirty="0" err="1">
                <a:latin typeface="Courier" pitchFamily="2" charset="0"/>
              </a:rPr>
              <a:t>cell.wts</a:t>
            </a:r>
            <a:r>
              <a:rPr lang="en-US" sz="1400" dirty="0">
                <a:latin typeface="Courier" pitchFamily="2" charset="0"/>
              </a:rPr>
              <a:t>*</a:t>
            </a:r>
            <a:r>
              <a:rPr lang="en-US" sz="1400" dirty="0" err="1">
                <a:latin typeface="Courier" pitchFamily="2" charset="0"/>
              </a:rPr>
              <a:t>apat</a:t>
            </a:r>
            <a:r>
              <a:rPr lang="en-US" sz="1400" dirty="0">
                <a:latin typeface="Courier" pitchFamily="2" charset="0"/>
              </a:rPr>
              <a:t> ;</a:t>
            </a:r>
          </a:p>
          <a:p>
            <a:r>
              <a:rPr lang="en-US" sz="1400" dirty="0">
                <a:latin typeface="Courier" pitchFamily="2" charset="0"/>
              </a:rPr>
              <a:t>    </a:t>
            </a:r>
            <a:r>
              <a:rPr lang="en-US" sz="1400" dirty="0" err="1">
                <a:latin typeface="Courier" pitchFamily="2" charset="0"/>
              </a:rPr>
              <a:t>cell.rb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cell.wts</a:t>
            </a:r>
            <a:r>
              <a:rPr lang="en-US" sz="1400" dirty="0">
                <a:latin typeface="Courier" pitchFamily="2" charset="0"/>
              </a:rPr>
              <a:t>*</a:t>
            </a:r>
            <a:r>
              <a:rPr lang="en-US" sz="1400" dirty="0" err="1">
                <a:latin typeface="Courier" pitchFamily="2" charset="0"/>
              </a:rPr>
              <a:t>avgpat</a:t>
            </a:r>
            <a:r>
              <a:rPr lang="en-US" sz="1400" dirty="0">
                <a:latin typeface="Courier" pitchFamily="2" charset="0"/>
              </a:rPr>
              <a:t> ;</a:t>
            </a:r>
          </a:p>
          <a:p>
            <a:r>
              <a:rPr lang="en-US" sz="1400" dirty="0">
                <a:latin typeface="Courier" pitchFamily="2" charset="0"/>
              </a:rPr>
              <a:t>    </a:t>
            </a:r>
            <a:r>
              <a:rPr lang="en-US" sz="1400" dirty="0" err="1">
                <a:latin typeface="Courier" pitchFamily="2" charset="0"/>
              </a:rPr>
              <a:t>cell.wts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cell.wts</a:t>
            </a:r>
            <a:r>
              <a:rPr lang="en-US" sz="1400" dirty="0">
                <a:latin typeface="Courier" pitchFamily="2" charset="0"/>
              </a:rPr>
              <a:t> + </a:t>
            </a:r>
            <a:r>
              <a:rPr lang="en-US" sz="1400" dirty="0" err="1">
                <a:latin typeface="Courier" pitchFamily="2" charset="0"/>
              </a:rPr>
              <a:t>dt</a:t>
            </a:r>
            <a:r>
              <a:rPr lang="en-US" sz="1400" dirty="0">
                <a:latin typeface="Courier" pitchFamily="2" charset="0"/>
              </a:rPr>
              <a:t>*r*(r-</a:t>
            </a:r>
            <a:r>
              <a:rPr lang="en-US" sz="1400" dirty="0" err="1">
                <a:latin typeface="Courier" pitchFamily="2" charset="0"/>
              </a:rPr>
              <a:t>cell.rb</a:t>
            </a:r>
            <a:r>
              <a:rPr lang="en-US" sz="1400" dirty="0">
                <a:latin typeface="Courier" pitchFamily="2" charset="0"/>
              </a:rPr>
              <a:t>*</a:t>
            </a:r>
            <a:r>
              <a:rPr lang="en-US" sz="1400" dirty="0" err="1">
                <a:latin typeface="Courier" pitchFamily="2" charset="0"/>
              </a:rPr>
              <a:t>cell.rb</a:t>
            </a:r>
            <a:r>
              <a:rPr lang="en-US" sz="1400" dirty="0">
                <a:latin typeface="Courier" pitchFamily="2" charset="0"/>
              </a:rPr>
              <a:t>)*</a:t>
            </a:r>
            <a:r>
              <a:rPr lang="en-US" sz="1400" dirty="0" err="1">
                <a:latin typeface="Courier" pitchFamily="2" charset="0"/>
              </a:rPr>
              <a:t>apat</a:t>
            </a:r>
            <a:r>
              <a:rPr lang="en-US" sz="1400" dirty="0">
                <a:latin typeface="Courier" pitchFamily="2" charset="0"/>
              </a:rPr>
              <a:t>' ;</a:t>
            </a:r>
          </a:p>
          <a:p>
            <a:r>
              <a:rPr lang="en-US" sz="1400" dirty="0">
                <a:solidFill>
                  <a:srgbClr val="0433FF"/>
                </a:solidFill>
                <a:latin typeface="Courier" pitchFamily="2" charset="0"/>
              </a:rPr>
              <a:t>end</a:t>
            </a:r>
          </a:p>
          <a:p>
            <a:r>
              <a:rPr lang="en-US" sz="1400" dirty="0" err="1">
                <a:latin typeface="Courier" pitchFamily="2" charset="0"/>
              </a:rPr>
              <a:t>finalcell</a:t>
            </a:r>
            <a:r>
              <a:rPr lang="en-US" sz="1400" dirty="0">
                <a:latin typeface="Courier" pitchFamily="2" charset="0"/>
              </a:rPr>
              <a:t>=cell;</a:t>
            </a:r>
          </a:p>
          <a:p>
            <a:r>
              <a:rPr lang="en-US" sz="1400" dirty="0">
                <a:solidFill>
                  <a:srgbClr val="0433FF"/>
                </a:solidFill>
                <a:latin typeface="Courier" pitchFamily="2" charset="0"/>
              </a:rPr>
              <a:t>end</a:t>
            </a:r>
            <a:endParaRPr lang="en-US" sz="1400" dirty="0">
              <a:solidFill>
                <a:srgbClr val="0433FF"/>
              </a:solidFill>
              <a:effectLst/>
              <a:latin typeface="Courier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CA1439-1B35-4342-8ECB-50905DCF1382}"/>
              </a:ext>
            </a:extLst>
          </p:cNvPr>
          <p:cNvSpPr/>
          <p:nvPr/>
        </p:nvSpPr>
        <p:spPr>
          <a:xfrm>
            <a:off x="5262281" y="257231"/>
            <a:ext cx="3505201" cy="63401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&gt;&gt; p3data=.7*ones(3)+.3*eye(3)</a:t>
            </a:r>
          </a:p>
          <a:p>
            <a:r>
              <a:rPr lang="en-US" sz="1400" dirty="0"/>
              <a:t>p3data =</a:t>
            </a:r>
          </a:p>
          <a:p>
            <a:r>
              <a:rPr lang="en-US" sz="1400" dirty="0"/>
              <a:t>    1.0000    0.7000    0.7000</a:t>
            </a:r>
          </a:p>
          <a:p>
            <a:r>
              <a:rPr lang="en-US" sz="1400" dirty="0"/>
              <a:t>    0.7000    1.0000    0.7000</a:t>
            </a:r>
          </a:p>
          <a:p>
            <a:r>
              <a:rPr lang="en-US" sz="1400" dirty="0"/>
              <a:t>    0.7000    0.7000    1.0000</a:t>
            </a:r>
          </a:p>
          <a:p>
            <a:r>
              <a:rPr lang="en-US" sz="1400" dirty="0"/>
              <a:t>&gt;&gt; p3data=</a:t>
            </a:r>
            <a:r>
              <a:rPr lang="en-US" sz="1400" dirty="0" err="1"/>
              <a:t>normc</a:t>
            </a:r>
            <a:r>
              <a:rPr lang="en-US" sz="1400" dirty="0"/>
              <a:t>(p3data)</a:t>
            </a:r>
          </a:p>
          <a:p>
            <a:r>
              <a:rPr lang="en-US" sz="1400" dirty="0"/>
              <a:t>p3data =</a:t>
            </a:r>
          </a:p>
          <a:p>
            <a:r>
              <a:rPr lang="en-US" sz="1400" dirty="0"/>
              <a:t>    0.7107    0.4975    0.4975</a:t>
            </a:r>
          </a:p>
          <a:p>
            <a:r>
              <a:rPr lang="en-US" sz="1400" dirty="0"/>
              <a:t>    0.4975    0.7107    0.4975</a:t>
            </a:r>
          </a:p>
          <a:p>
            <a:r>
              <a:rPr lang="en-US" sz="1400" dirty="0"/>
              <a:t>    0.4975    0.4975    0.7107</a:t>
            </a:r>
          </a:p>
          <a:p>
            <a:r>
              <a:rPr lang="en-US" sz="1400" dirty="0"/>
              <a:t>&gt;&gt; p3data'*p3data</a:t>
            </a:r>
          </a:p>
          <a:p>
            <a:r>
              <a:rPr lang="en-US" sz="1400" dirty="0" err="1"/>
              <a:t>ans</a:t>
            </a:r>
            <a:r>
              <a:rPr lang="en-US" sz="1400" dirty="0"/>
              <a:t> =</a:t>
            </a:r>
          </a:p>
          <a:p>
            <a:r>
              <a:rPr lang="en-US" sz="1400" dirty="0"/>
              <a:t>    1.0000    0.9545    0.9545</a:t>
            </a:r>
          </a:p>
          <a:p>
            <a:r>
              <a:rPr lang="en-US" sz="1400" dirty="0"/>
              <a:t>    0.9545    1.0000    0.9545</a:t>
            </a:r>
          </a:p>
          <a:p>
            <a:r>
              <a:rPr lang="en-US" sz="1400" dirty="0"/>
              <a:t>    0.9545    0.9545    1.0000</a:t>
            </a:r>
          </a:p>
          <a:p>
            <a:r>
              <a:rPr lang="en-US" sz="1400" dirty="0"/>
              <a:t>&gt;&gt; b0=</a:t>
            </a:r>
            <a:r>
              <a:rPr lang="en-US" sz="1400" dirty="0" err="1"/>
              <a:t>initorigbcm</a:t>
            </a:r>
            <a:r>
              <a:rPr lang="en-US" sz="1400" dirty="0"/>
              <a:t>(3,2,123)</a:t>
            </a:r>
          </a:p>
          <a:p>
            <a:r>
              <a:rPr lang="en-US" sz="1400" dirty="0"/>
              <a:t>b0 = </a:t>
            </a:r>
          </a:p>
          <a:p>
            <a:r>
              <a:rPr lang="en-US" sz="1400" dirty="0"/>
              <a:t>  struct with fields: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wts</a:t>
            </a:r>
            <a:r>
              <a:rPr lang="en-US" sz="1400" dirty="0"/>
              <a:t>: [0.3929 -0.4277 -0.5463]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rb</a:t>
            </a:r>
            <a:r>
              <a:rPr lang="en-US" sz="1400" dirty="0"/>
              <a:t>: 0</a:t>
            </a:r>
          </a:p>
          <a:p>
            <a:r>
              <a:rPr lang="en-US" sz="1400" dirty="0"/>
              <a:t>&gt;&gt; bf=</a:t>
            </a:r>
            <a:r>
              <a:rPr lang="en-US" sz="1400" dirty="0" err="1"/>
              <a:t>origbcm</a:t>
            </a:r>
            <a:r>
              <a:rPr lang="en-US" sz="1400" dirty="0"/>
              <a:t>(b0,p3data,100000,.005,123)</a:t>
            </a:r>
          </a:p>
          <a:p>
            <a:r>
              <a:rPr lang="en-US" sz="1400" dirty="0"/>
              <a:t>bf = </a:t>
            </a:r>
          </a:p>
          <a:p>
            <a:r>
              <a:rPr lang="en-US" sz="1400" dirty="0"/>
              <a:t>  struct with fields: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wts</a:t>
            </a:r>
            <a:r>
              <a:rPr lang="en-US" sz="1400" dirty="0"/>
              <a:t>: [29.9014 -12.3123 -12.3123]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rb</a:t>
            </a:r>
            <a:r>
              <a:rPr lang="en-US" sz="1400" dirty="0"/>
              <a:t>: 3.0000</a:t>
            </a:r>
          </a:p>
          <a:p>
            <a:r>
              <a:rPr lang="en-US" sz="1400" dirty="0"/>
              <a:t>&gt;&gt; </a:t>
            </a:r>
            <a:r>
              <a:rPr lang="en-US" sz="1400" dirty="0" err="1"/>
              <a:t>bf.wts</a:t>
            </a:r>
            <a:r>
              <a:rPr lang="en-US" sz="1400" dirty="0"/>
              <a:t>*p3data</a:t>
            </a:r>
          </a:p>
          <a:p>
            <a:r>
              <a:rPr lang="en-US" sz="1400" dirty="0" err="1"/>
              <a:t>ans</a:t>
            </a:r>
            <a:r>
              <a:rPr lang="en-US" sz="1400" dirty="0"/>
              <a:t> =</a:t>
            </a:r>
          </a:p>
          <a:p>
            <a:r>
              <a:rPr lang="en-US" sz="1400" dirty="0"/>
              <a:t>    9.0000    0.0000    0.0000</a:t>
            </a:r>
          </a:p>
        </p:txBody>
      </p:sp>
    </p:spTree>
    <p:extLst>
      <p:ext uri="{BB962C8B-B14F-4D97-AF65-F5344CB8AC3E}">
        <p14:creationId xmlns:p14="http://schemas.microsoft.com/office/powerpoint/2010/main" val="3344847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2-D state space graph</a:t>
            </a:r>
          </a:p>
        </p:txBody>
      </p:sp>
      <p:pic>
        <p:nvPicPr>
          <p:cNvPr id="4505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788" y="1085850"/>
            <a:ext cx="4149725" cy="558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F40BD22-CDE6-E748-9576-D9A5C531CB4B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503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How it works</a:t>
            </a:r>
          </a:p>
        </p:txBody>
      </p:sp>
      <p:grpSp>
        <p:nvGrpSpPr>
          <p:cNvPr id="46082" name="Group 14"/>
          <p:cNvGrpSpPr>
            <a:grpSpLocks/>
          </p:cNvGrpSpPr>
          <p:nvPr/>
        </p:nvGrpSpPr>
        <p:grpSpPr bwMode="auto">
          <a:xfrm>
            <a:off x="941388" y="1597025"/>
            <a:ext cx="7178675" cy="4156075"/>
            <a:chOff x="940809" y="1596773"/>
            <a:chExt cx="7178640" cy="4157116"/>
          </a:xfrm>
        </p:grpSpPr>
        <p:pic>
          <p:nvPicPr>
            <p:cNvPr id="4608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13" t="13103" r="16713" b="11497"/>
            <a:stretch>
              <a:fillRect/>
            </a:stretch>
          </p:blipFill>
          <p:spPr bwMode="auto">
            <a:xfrm>
              <a:off x="1385309" y="1596773"/>
              <a:ext cx="6695659" cy="4157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6" name="Straight Connector 5"/>
            <p:cNvCxnSpPr/>
            <p:nvPr/>
          </p:nvCxnSpPr>
          <p:spPr>
            <a:xfrm>
              <a:off x="1385307" y="4447050"/>
              <a:ext cx="6734142" cy="15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6086" name="Object 2"/>
            <p:cNvGraphicFramePr>
              <a:graphicFrameLocks noChangeAspect="1"/>
            </p:cNvGraphicFramePr>
            <p:nvPr/>
          </p:nvGraphicFramePr>
          <p:xfrm>
            <a:off x="940809" y="4198460"/>
            <a:ext cx="444500" cy="4968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51" name="Equation" r:id="rId4" imgW="215900" imgH="241300" progId="Equation.DSMT4">
                    <p:embed/>
                  </p:oleObj>
                </mc:Choice>
                <mc:Fallback>
                  <p:oleObj name="Equation" r:id="rId4" imgW="215900" imgH="241300" progId="Equation.DSMT4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40809" y="4198460"/>
                          <a:ext cx="444500" cy="4968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 xmlns="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xmlns="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087" name="Object 3"/>
            <p:cNvGraphicFramePr>
              <a:graphicFrameLocks noChangeAspect="1"/>
            </p:cNvGraphicFramePr>
            <p:nvPr/>
          </p:nvGraphicFramePr>
          <p:xfrm>
            <a:off x="1113969" y="1596773"/>
            <a:ext cx="234950" cy="2619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52" name="Equation" r:id="rId6" imgW="114300" imgH="127000" progId="Equation.DSMT4">
                    <p:embed/>
                  </p:oleObj>
                </mc:Choice>
                <mc:Fallback>
                  <p:oleObj name="Equation" r:id="rId6" imgW="114300" imgH="127000" progId="Equation.DSMT4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13969" y="1596773"/>
                          <a:ext cx="234950" cy="2619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 xmlns="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xmlns="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0" name="Straight Connector 9"/>
            <p:cNvCxnSpPr/>
            <p:nvPr/>
          </p:nvCxnSpPr>
          <p:spPr>
            <a:xfrm rot="5400000" flipH="1" flipV="1">
              <a:off x="2753631" y="3929395"/>
              <a:ext cx="728846" cy="1588"/>
            </a:xfrm>
            <a:prstGeom prst="line">
              <a:avLst/>
            </a:prstGeom>
            <a:ln w="47625">
              <a:solidFill>
                <a:schemeClr val="tx1"/>
              </a:solidFill>
              <a:headEnd type="none"/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6200000" flipH="1">
              <a:off x="5984972" y="5059184"/>
              <a:ext cx="730433" cy="1588"/>
            </a:xfrm>
            <a:prstGeom prst="line">
              <a:avLst/>
            </a:prstGeom>
            <a:ln w="47625">
              <a:solidFill>
                <a:schemeClr val="tx1"/>
              </a:solidFill>
              <a:headEnd type="none"/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083" name="Slide Number Placeholder 1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6B4D27-A63F-A64C-9F57-3FBA0680890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2093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Achieves High Selectivity</a:t>
            </a:r>
          </a:p>
        </p:txBody>
      </p:sp>
      <p:pic>
        <p:nvPicPr>
          <p:cNvPr id="4710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100" y="1568450"/>
            <a:ext cx="6527800" cy="372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9EB82F1-4E70-7540-8ABF-EBB30CE07AD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420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Visual Cortex Simulation</a:t>
            </a:r>
          </a:p>
        </p:txBody>
      </p:sp>
      <p:pic>
        <p:nvPicPr>
          <p:cNvPr id="4813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349"/>
          <a:stretch>
            <a:fillRect/>
          </a:stretch>
        </p:blipFill>
        <p:spPr bwMode="auto">
          <a:xfrm>
            <a:off x="541338" y="1931988"/>
            <a:ext cx="5080000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1" r="26135" b="13831"/>
          <a:stretch>
            <a:fillRect/>
          </a:stretch>
        </p:blipFill>
        <p:spPr bwMode="auto">
          <a:xfrm>
            <a:off x="3914775" y="1943100"/>
            <a:ext cx="3751263" cy="2366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2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54"/>
          <a:stretch>
            <a:fillRect/>
          </a:stretch>
        </p:blipFill>
        <p:spPr bwMode="auto">
          <a:xfrm>
            <a:off x="0" y="4519613"/>
            <a:ext cx="9120188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18" b="56349"/>
          <a:stretch>
            <a:fillRect/>
          </a:stretch>
        </p:blipFill>
        <p:spPr bwMode="auto">
          <a:xfrm>
            <a:off x="7289800" y="1943100"/>
            <a:ext cx="1711325" cy="237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4" name="Slide Number Placeholder 7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9063F24-AC1C-8B49-813C-577149BCB8B7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819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latin typeface="Calibri" charset="0"/>
              </a:rPr>
              <a:t>Experimental Verification (Dudek &amp; Bear, 1992)</a:t>
            </a:r>
          </a:p>
        </p:txBody>
      </p:sp>
      <p:pic>
        <p:nvPicPr>
          <p:cNvPr id="4915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3" y="1790700"/>
            <a:ext cx="87630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5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C19EE7C-354B-A642-9FB6-D999FCE13B57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544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latin typeface="Calibri" charset="0"/>
              </a:rPr>
              <a:t>Experimental Verification (Dudek &amp; Bear, 1992)</a:t>
            </a:r>
          </a:p>
        </p:txBody>
      </p:sp>
      <p:pic>
        <p:nvPicPr>
          <p:cNvPr id="5017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3" y="1790700"/>
            <a:ext cx="87630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3CF4678-1098-6C4D-BDE5-7F7AD4B136E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758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ECC5-A3FB-874A-8097-1C5625B0B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k-means in </a:t>
            </a:r>
            <a:r>
              <a:rPr lang="en-US" dirty="0" err="1"/>
              <a:t>matlab</a:t>
            </a:r>
            <a:r>
              <a:rPr lang="en-US" dirty="0"/>
              <a:t> (data generation)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9DCFD2-B5EB-5F47-BE00-EB596978A84C}"/>
              </a:ext>
            </a:extLst>
          </p:cNvPr>
          <p:cNvSpPr/>
          <p:nvPr/>
        </p:nvSpPr>
        <p:spPr>
          <a:xfrm>
            <a:off x="795403" y="1143000"/>
            <a:ext cx="386427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&gt;&gt; xc=rand(1,3)</a:t>
            </a:r>
          </a:p>
          <a:p>
            <a:endParaRPr lang="en-US" dirty="0"/>
          </a:p>
          <a:p>
            <a:r>
              <a:rPr lang="en-US" dirty="0"/>
              <a:t>xc =</a:t>
            </a:r>
          </a:p>
          <a:p>
            <a:endParaRPr lang="en-US" dirty="0"/>
          </a:p>
          <a:p>
            <a:r>
              <a:rPr lang="en-US" dirty="0"/>
              <a:t>    0.2785    0.5469    0.9575</a:t>
            </a:r>
          </a:p>
          <a:p>
            <a:endParaRPr lang="en-US" dirty="0"/>
          </a:p>
          <a:p>
            <a:r>
              <a:rPr lang="en-US" dirty="0"/>
              <a:t>&gt;&gt; </a:t>
            </a:r>
            <a:r>
              <a:rPr lang="en-US" dirty="0" err="1"/>
              <a:t>yc</a:t>
            </a:r>
            <a:r>
              <a:rPr lang="en-US" dirty="0"/>
              <a:t>=rand(1,3)</a:t>
            </a:r>
          </a:p>
          <a:p>
            <a:endParaRPr lang="en-US" dirty="0"/>
          </a:p>
          <a:p>
            <a:r>
              <a:rPr lang="en-US" dirty="0" err="1"/>
              <a:t>yc</a:t>
            </a:r>
            <a:r>
              <a:rPr lang="en-US" dirty="0"/>
              <a:t> =</a:t>
            </a:r>
          </a:p>
          <a:p>
            <a:endParaRPr lang="en-US" dirty="0"/>
          </a:p>
          <a:p>
            <a:r>
              <a:rPr lang="en-US" dirty="0"/>
              <a:t>    0.9649    0.1576    0.9706</a:t>
            </a:r>
          </a:p>
          <a:p>
            <a:endParaRPr lang="en-US" dirty="0"/>
          </a:p>
          <a:p>
            <a:r>
              <a:rPr lang="en-US" dirty="0"/>
              <a:t>&gt;&gt; sx1=.2*</a:t>
            </a:r>
            <a:r>
              <a:rPr lang="en-US" dirty="0" err="1"/>
              <a:t>randn</a:t>
            </a:r>
            <a:r>
              <a:rPr lang="en-US" dirty="0"/>
              <a:t>(25,1)+xc(1);</a:t>
            </a:r>
          </a:p>
          <a:p>
            <a:r>
              <a:rPr lang="en-US" dirty="0"/>
              <a:t>&gt;&gt; sx2=.4*</a:t>
            </a:r>
            <a:r>
              <a:rPr lang="en-US" dirty="0" err="1"/>
              <a:t>randn</a:t>
            </a:r>
            <a:r>
              <a:rPr lang="en-US" dirty="0"/>
              <a:t>(25,1)+xc(2);</a:t>
            </a:r>
          </a:p>
          <a:p>
            <a:r>
              <a:rPr lang="en-US" dirty="0"/>
              <a:t>&gt;&gt; sx3=.6*</a:t>
            </a:r>
            <a:r>
              <a:rPr lang="en-US" dirty="0" err="1"/>
              <a:t>randn</a:t>
            </a:r>
            <a:r>
              <a:rPr lang="en-US" dirty="0"/>
              <a:t>(25,1)+xc(3);</a:t>
            </a:r>
          </a:p>
          <a:p>
            <a:r>
              <a:rPr lang="en-US" dirty="0"/>
              <a:t>&gt;&gt; sy1=.2*</a:t>
            </a:r>
            <a:r>
              <a:rPr lang="en-US" dirty="0" err="1"/>
              <a:t>randn</a:t>
            </a:r>
            <a:r>
              <a:rPr lang="en-US" dirty="0"/>
              <a:t>(25,1)+</a:t>
            </a:r>
            <a:r>
              <a:rPr lang="en-US" dirty="0" err="1"/>
              <a:t>yc</a:t>
            </a:r>
            <a:r>
              <a:rPr lang="en-US" dirty="0"/>
              <a:t>(1);</a:t>
            </a:r>
          </a:p>
          <a:p>
            <a:r>
              <a:rPr lang="en-US" dirty="0"/>
              <a:t>&gt;&gt; sy2=.4*</a:t>
            </a:r>
            <a:r>
              <a:rPr lang="en-US" dirty="0" err="1"/>
              <a:t>randn</a:t>
            </a:r>
            <a:r>
              <a:rPr lang="en-US" dirty="0"/>
              <a:t>(25,1)+</a:t>
            </a:r>
            <a:r>
              <a:rPr lang="en-US" dirty="0" err="1"/>
              <a:t>yc</a:t>
            </a:r>
            <a:r>
              <a:rPr lang="en-US" dirty="0"/>
              <a:t>(2);</a:t>
            </a:r>
          </a:p>
          <a:p>
            <a:r>
              <a:rPr lang="en-US" dirty="0"/>
              <a:t>&gt;&gt; sy3=.6*</a:t>
            </a:r>
            <a:r>
              <a:rPr lang="en-US" dirty="0" err="1"/>
              <a:t>randn</a:t>
            </a:r>
            <a:r>
              <a:rPr lang="en-US" dirty="0"/>
              <a:t>(25,1)+</a:t>
            </a:r>
            <a:r>
              <a:rPr lang="en-US" dirty="0" err="1"/>
              <a:t>yc</a:t>
            </a:r>
            <a:r>
              <a:rPr lang="en-US" dirty="0"/>
              <a:t>(3);</a:t>
            </a:r>
          </a:p>
          <a:p>
            <a:r>
              <a:rPr lang="en-US" dirty="0"/>
              <a:t>&gt;&gt; scatter([sx1;sx2;sx3],[sy1;sy2;sy3])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F6FCB7-9039-E44A-BB91-A1E04321A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970" y="2298526"/>
            <a:ext cx="4350706" cy="326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669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latin typeface="Calibri" charset="0"/>
              </a:rPr>
              <a:t>Application of BCM to realistic visual input</a:t>
            </a:r>
          </a:p>
        </p:txBody>
      </p:sp>
      <p:pic>
        <p:nvPicPr>
          <p:cNvPr id="5120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363" y="2006600"/>
            <a:ext cx="5684837" cy="405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3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4CD1D71-41EA-8341-8857-41426B54898B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8642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Similar to cortical organization</a:t>
            </a:r>
          </a:p>
        </p:txBody>
      </p:sp>
      <p:pic>
        <p:nvPicPr>
          <p:cNvPr id="5222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143000"/>
            <a:ext cx="8940800" cy="353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AAA6F3C-6614-6144-9A78-058B5B69E431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104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ECC5-A3FB-874A-8097-1C5625B0B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in </a:t>
            </a:r>
            <a:r>
              <a:rPr lang="en-US" dirty="0" err="1"/>
              <a:t>matlab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E3B7C-945F-ED40-9E88-89B2E501C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493" y="2133600"/>
            <a:ext cx="4232507" cy="31743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7AB2B2-4410-FA4F-B778-0F59EBCE83AC}"/>
              </a:ext>
            </a:extLst>
          </p:cNvPr>
          <p:cNvSpPr/>
          <p:nvPr/>
        </p:nvSpPr>
        <p:spPr>
          <a:xfrm>
            <a:off x="339493" y="1843353"/>
            <a:ext cx="4572000" cy="375487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sz="1400" dirty="0"/>
              <a:t>&gt;&gt; opts = </a:t>
            </a:r>
            <a:r>
              <a:rPr lang="en-US" sz="1400" dirty="0" err="1"/>
              <a:t>statset</a:t>
            </a:r>
            <a:r>
              <a:rPr lang="en-US" sz="1400" dirty="0"/>
              <a:t>('</a:t>
            </a:r>
            <a:r>
              <a:rPr lang="en-US" sz="1400" dirty="0" err="1"/>
              <a:t>Display','final</a:t>
            </a:r>
            <a:r>
              <a:rPr lang="en-US" sz="1400" dirty="0"/>
              <a:t>');</a:t>
            </a:r>
          </a:p>
          <a:p>
            <a:r>
              <a:rPr lang="en-US" sz="1400" dirty="0"/>
              <a:t>[</a:t>
            </a:r>
            <a:r>
              <a:rPr lang="en-US" sz="1400" dirty="0" err="1"/>
              <a:t>idx,C</a:t>
            </a:r>
            <a:r>
              <a:rPr lang="en-US" sz="1400" dirty="0"/>
              <a:t>] = </a:t>
            </a:r>
            <a:r>
              <a:rPr lang="en-US" sz="1400" dirty="0" err="1"/>
              <a:t>kmeans</a:t>
            </a:r>
            <a:r>
              <a:rPr lang="en-US" sz="1400" dirty="0"/>
              <a:t>(X,3,'Distance','cityblock',...</a:t>
            </a:r>
          </a:p>
          <a:p>
            <a:r>
              <a:rPr lang="en-US" sz="1400" dirty="0"/>
              <a:t>    'Replicates',5,'Options',opts);</a:t>
            </a:r>
          </a:p>
          <a:p>
            <a:r>
              <a:rPr lang="en-US" sz="1400" dirty="0"/>
              <a:t>Replicate 1, 7 iterations, total sum of distances = 40.1857.</a:t>
            </a:r>
          </a:p>
          <a:p>
            <a:r>
              <a:rPr lang="en-US" sz="1400" dirty="0"/>
              <a:t>Replicate 2, 7 iterations, total sum of distances = 43.7312.</a:t>
            </a:r>
          </a:p>
          <a:p>
            <a:r>
              <a:rPr lang="en-US" sz="1400" dirty="0"/>
              <a:t>Replicate 3, 4 iterations, total sum of distances = 40.2161.</a:t>
            </a:r>
          </a:p>
          <a:p>
            <a:r>
              <a:rPr lang="en-US" sz="1400" dirty="0"/>
              <a:t>Replicate 4, 4 iterations, total sum of distances = 39.8996.</a:t>
            </a:r>
          </a:p>
          <a:p>
            <a:r>
              <a:rPr lang="en-US" sz="1400" dirty="0"/>
              <a:t>Replicate 5, 6 iterations, total sum of distances = 38.5405.</a:t>
            </a:r>
          </a:p>
          <a:p>
            <a:r>
              <a:rPr lang="en-US" sz="1400" dirty="0"/>
              <a:t>Best total sum of distances = 38.5405</a:t>
            </a:r>
          </a:p>
          <a:p>
            <a:r>
              <a:rPr lang="en-US" sz="1400" dirty="0"/>
              <a:t>&gt;&gt; figure;</a:t>
            </a:r>
          </a:p>
          <a:p>
            <a:r>
              <a:rPr lang="en-US" sz="1400" dirty="0"/>
              <a:t>&gt;&gt; plot(X(</a:t>
            </a:r>
            <a:r>
              <a:rPr lang="en-US" sz="1400" dirty="0" err="1"/>
              <a:t>idx</a:t>
            </a:r>
            <a:r>
              <a:rPr lang="en-US" sz="1400" dirty="0"/>
              <a:t>==1,1),X(</a:t>
            </a:r>
            <a:r>
              <a:rPr lang="en-US" sz="1400" dirty="0" err="1"/>
              <a:t>idx</a:t>
            </a:r>
            <a:r>
              <a:rPr lang="en-US" sz="1400" dirty="0"/>
              <a:t>==1,2),'r.','MarkerSize',24)</a:t>
            </a:r>
          </a:p>
          <a:p>
            <a:r>
              <a:rPr lang="en-US" sz="1400" dirty="0"/>
              <a:t>&gt;&gt; hold on</a:t>
            </a:r>
          </a:p>
          <a:p>
            <a:r>
              <a:rPr lang="en-US" sz="1400" dirty="0"/>
              <a:t>&gt;&gt; plot(X(</a:t>
            </a:r>
            <a:r>
              <a:rPr lang="en-US" sz="1400" dirty="0" err="1"/>
              <a:t>idx</a:t>
            </a:r>
            <a:r>
              <a:rPr lang="en-US" sz="1400" dirty="0"/>
              <a:t>==2,1),X(</a:t>
            </a:r>
            <a:r>
              <a:rPr lang="en-US" sz="1400" dirty="0" err="1"/>
              <a:t>idx</a:t>
            </a:r>
            <a:r>
              <a:rPr lang="en-US" sz="1400" dirty="0"/>
              <a:t>==2,2),'b.','MarkerSize',24)</a:t>
            </a:r>
          </a:p>
          <a:p>
            <a:r>
              <a:rPr lang="en-US" sz="1400" dirty="0"/>
              <a:t>&gt;&gt; plot(X(</a:t>
            </a:r>
            <a:r>
              <a:rPr lang="en-US" sz="1400" dirty="0" err="1"/>
              <a:t>idx</a:t>
            </a:r>
            <a:r>
              <a:rPr lang="en-US" sz="1400" dirty="0"/>
              <a:t>==3,1),X(</a:t>
            </a:r>
            <a:r>
              <a:rPr lang="en-US" sz="1400" dirty="0" err="1"/>
              <a:t>idx</a:t>
            </a:r>
            <a:r>
              <a:rPr lang="en-US" sz="1400" dirty="0"/>
              <a:t>==3,2),'g.','MarkerSize',24)</a:t>
            </a:r>
          </a:p>
          <a:p>
            <a:r>
              <a:rPr lang="en-US" sz="1400" dirty="0"/>
              <a:t>&gt;&gt; scatter(xc,yc,400,'r','filled')</a:t>
            </a:r>
          </a:p>
          <a:p>
            <a:r>
              <a:rPr lang="en-US" sz="1400" dirty="0"/>
              <a:t>&gt;&gt; plot(C(:,1),C(:,2),'kx','MarkerSize',15,'LineWidth',3)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829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ECC5-A3FB-874A-8097-1C5625B0B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Voronoi Map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AB2B2-4410-FA4F-B778-0F59EBCE83AC}"/>
              </a:ext>
            </a:extLst>
          </p:cNvPr>
          <p:cNvSpPr/>
          <p:nvPr/>
        </p:nvSpPr>
        <p:spPr>
          <a:xfrm>
            <a:off x="264337" y="1185151"/>
            <a:ext cx="4896386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figure</a:t>
            </a:r>
          </a:p>
          <a:p>
            <a:r>
              <a:rPr lang="en-US" sz="1400" dirty="0" err="1"/>
              <a:t>gridd</a:t>
            </a:r>
            <a:r>
              <a:rPr lang="en-US" sz="1400" dirty="0"/>
              <a:t>=[</a:t>
            </a:r>
            <a:r>
              <a:rPr lang="en-US" sz="1400" dirty="0" err="1"/>
              <a:t>xg,yg</a:t>
            </a:r>
            <a:r>
              <a:rPr lang="en-US" sz="1400" dirty="0"/>
              <a:t>];</a:t>
            </a:r>
          </a:p>
          <a:p>
            <a:r>
              <a:rPr lang="en-US" sz="1400" dirty="0" err="1"/>
              <a:t>reg</a:t>
            </a:r>
            <a:r>
              <a:rPr lang="en-US" sz="1400" dirty="0"/>
              <a:t>=</a:t>
            </a:r>
            <a:r>
              <a:rPr lang="en-US" sz="1400" dirty="0" err="1"/>
              <a:t>kmeans</a:t>
            </a:r>
            <a:r>
              <a:rPr lang="en-US" sz="1400" dirty="0"/>
              <a:t>(gridd,3,'MaxIter',1,'Start',C)</a:t>
            </a:r>
          </a:p>
          <a:p>
            <a:r>
              <a:rPr lang="en-US" sz="1400" dirty="0" err="1"/>
              <a:t>gscatter</a:t>
            </a:r>
            <a:r>
              <a:rPr lang="en-US" sz="1400" dirty="0"/>
              <a:t>(</a:t>
            </a:r>
            <a:r>
              <a:rPr lang="en-US" sz="1400" dirty="0" err="1"/>
              <a:t>xg</a:t>
            </a:r>
            <a:r>
              <a:rPr lang="en-US" sz="1400" dirty="0"/>
              <a:t>(:),</a:t>
            </a:r>
            <a:r>
              <a:rPr lang="en-US" sz="1400" dirty="0" err="1"/>
              <a:t>yg</a:t>
            </a:r>
            <a:r>
              <a:rPr lang="en-US" sz="1400" dirty="0"/>
              <a:t>(:),</a:t>
            </a:r>
            <a:r>
              <a:rPr lang="en-US" sz="1400" dirty="0" err="1"/>
              <a:t>reg</a:t>
            </a:r>
            <a:r>
              <a:rPr lang="en-US" sz="1400" dirty="0"/>
              <a:t>,[0,0.75,0.75;0.75,0,0.75;0.75,0.75,0],'..');</a:t>
            </a:r>
          </a:p>
          <a:p>
            <a:r>
              <a:rPr lang="en-US" sz="1400" dirty="0"/>
              <a:t>hold on</a:t>
            </a:r>
          </a:p>
          <a:p>
            <a:r>
              <a:rPr lang="en-US" sz="1400" dirty="0"/>
              <a:t>scatter(xc,yc,400,'r','filled')</a:t>
            </a:r>
          </a:p>
          <a:p>
            <a:r>
              <a:rPr lang="en-US" sz="1400" dirty="0"/>
              <a:t>plot(C(:,1),C(:,2),'kx','MarkerSize',15,'LineWidth',3)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E1344-3330-2245-A8CA-000BCF8C1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69" y="2785589"/>
            <a:ext cx="5173148" cy="387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Heirarchical Clustering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generates a </a:t>
            </a:r>
            <a:r>
              <a:rPr lang="en-US" i="1"/>
              <a:t>binary tree </a:t>
            </a:r>
            <a:r>
              <a:rPr lang="en-US"/>
              <a:t>that organizes data based on distance (or similarity) measures</a:t>
            </a:r>
          </a:p>
          <a:p>
            <a:endParaRPr lang="en-US"/>
          </a:p>
          <a:p>
            <a:r>
              <a:rPr lang="en-US"/>
              <a:t>begin with a matrix of all pairwise distances</a:t>
            </a:r>
          </a:p>
          <a:p>
            <a:endParaRPr lang="en-US"/>
          </a:p>
          <a:p>
            <a:r>
              <a:rPr lang="en-US"/>
              <a:t>cluster the closest items together, and enter the cluster as an item</a:t>
            </a:r>
          </a:p>
          <a:p>
            <a:endParaRPr lang="en-US"/>
          </a:p>
          <a:p>
            <a:r>
              <a:rPr lang="en-US"/>
              <a:t>iterate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8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78" y="1277142"/>
            <a:ext cx="3560373" cy="2670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78" y="1277142"/>
            <a:ext cx="3560373" cy="2670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78" y="1277142"/>
            <a:ext cx="3560373" cy="267028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5794101" y="1026779"/>
            <a:ext cx="0" cy="229868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710139" y="332546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710927" y="291284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11715" y="250022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12503" y="208760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713291" y="167498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14079" y="1262362"/>
            <a:ext cx="16792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8479" y="31148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12419" y="270225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6359" y="228963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20299" y="187701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24239" y="14644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19315" y="1051781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10</a:t>
            </a:r>
          </a:p>
        </p:txBody>
      </p:sp>
      <p:graphicFrame>
        <p:nvGraphicFramePr>
          <p:cNvPr id="29" name="Table 28"/>
          <p:cNvGraphicFramePr>
            <a:graphicFrameLocks noGrp="1"/>
          </p:cNvGraphicFramePr>
          <p:nvPr/>
        </p:nvGraphicFramePr>
        <p:xfrm>
          <a:off x="753570" y="4019430"/>
          <a:ext cx="2704145" cy="1859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0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147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/>
                        <a:t>1.8</a:t>
                      </a:r>
                    </a:p>
                  </a:txBody>
                  <a:tcPr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8.1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8.4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8.1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6.5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E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8.6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7.6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5.7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4.0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6103494" y="321895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585072" y="321895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66650" y="321895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548228" y="3218951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029806" y="3218951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</a:p>
        </p:txBody>
      </p:sp>
      <p:graphicFrame>
        <p:nvGraphicFramePr>
          <p:cNvPr id="56" name="Table 55"/>
          <p:cNvGraphicFramePr>
            <a:graphicFrameLocks noGrp="1"/>
          </p:cNvGraphicFramePr>
          <p:nvPr/>
        </p:nvGraphicFramePr>
        <p:xfrm>
          <a:off x="3892245" y="4019430"/>
          <a:ext cx="2163316" cy="1493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0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08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147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E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E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5.7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/>
                        <a:t>4.0</a:t>
                      </a:r>
                    </a:p>
                  </a:txBody>
                  <a:tcPr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8.2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7.3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8.1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2" name="Group 61"/>
          <p:cNvGrpSpPr/>
          <p:nvPr/>
        </p:nvGrpSpPr>
        <p:grpSpPr>
          <a:xfrm>
            <a:off x="7692616" y="2512589"/>
            <a:ext cx="460784" cy="706362"/>
            <a:chOff x="7692616" y="2512589"/>
            <a:chExt cx="460784" cy="706362"/>
          </a:xfrm>
        </p:grpSpPr>
        <p:cxnSp>
          <p:nvCxnSpPr>
            <p:cNvPr id="58" name="Straight Connector 57"/>
            <p:cNvCxnSpPr/>
            <p:nvPr/>
          </p:nvCxnSpPr>
          <p:spPr>
            <a:xfrm>
              <a:off x="7692616" y="2512589"/>
              <a:ext cx="460784" cy="2011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8141251" y="2512589"/>
              <a:ext cx="0" cy="706362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7705744" y="2512589"/>
              <a:ext cx="0" cy="706362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3" name="Table 62"/>
          <p:cNvGraphicFramePr>
            <a:graphicFrameLocks noGrp="1"/>
          </p:cNvGraphicFramePr>
          <p:nvPr/>
        </p:nvGraphicFramePr>
        <p:xfrm>
          <a:off x="6811161" y="4019430"/>
          <a:ext cx="1819668" cy="1127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6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5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65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147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/>
                        <a:t>8.2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7.2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/>
                        <a:t>7.4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67" name="Group 66"/>
          <p:cNvGrpSpPr/>
          <p:nvPr/>
        </p:nvGrpSpPr>
        <p:grpSpPr>
          <a:xfrm>
            <a:off x="7221048" y="1848587"/>
            <a:ext cx="730351" cy="1370364"/>
            <a:chOff x="7221048" y="1848587"/>
            <a:chExt cx="730351" cy="1370364"/>
          </a:xfrm>
        </p:grpSpPr>
        <p:cxnSp>
          <p:nvCxnSpPr>
            <p:cNvPr id="64" name="Straight Connector 63"/>
            <p:cNvCxnSpPr/>
            <p:nvPr/>
          </p:nvCxnSpPr>
          <p:spPr>
            <a:xfrm flipH="1">
              <a:off x="7221048" y="1861225"/>
              <a:ext cx="724796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7221048" y="1848587"/>
              <a:ext cx="0" cy="137036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7939526" y="1848587"/>
              <a:ext cx="11873" cy="664002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/>
          <p:cNvGrpSpPr/>
          <p:nvPr/>
        </p:nvGrpSpPr>
        <p:grpSpPr>
          <a:xfrm>
            <a:off x="6483216" y="1786028"/>
            <a:ext cx="1092853" cy="1185311"/>
            <a:chOff x="6483216" y="1786028"/>
            <a:chExt cx="1092853" cy="1185311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6495852" y="1786028"/>
              <a:ext cx="0" cy="1185311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6483216" y="1786028"/>
              <a:ext cx="1092853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7563048" y="1786028"/>
              <a:ext cx="0" cy="63116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5" name="Table 84"/>
          <p:cNvGraphicFramePr>
            <a:graphicFrameLocks noGrp="1"/>
          </p:cNvGraphicFramePr>
          <p:nvPr/>
        </p:nvGraphicFramePr>
        <p:xfrm>
          <a:off x="6811161" y="5687826"/>
          <a:ext cx="1213112" cy="76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6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5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147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479">
                <a:tc>
                  <a:txBody>
                    <a:bodyPr/>
                    <a:lstStyle/>
                    <a:p>
                      <a:r>
                        <a:rPr lang="en-US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8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/>
                        <a:t>7.6</a:t>
                      </a:r>
                    </a:p>
                  </a:txBody>
                  <a:tcPr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278" y="1277142"/>
            <a:ext cx="3560373" cy="26702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61585" y="773668"/>
            <a:ext cx="216939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 cmpd="sng">
            <a:solidFill>
              <a:srgbClr val="800000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( ( A,B ), ( C, ( D,E ) ) 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540" y="1278425"/>
            <a:ext cx="3556000" cy="2667000"/>
          </a:xfrm>
          <a:prstGeom prst="rect">
            <a:avLst/>
          </a:prstGeom>
        </p:spPr>
      </p:pic>
      <p:grpSp>
        <p:nvGrpSpPr>
          <p:cNvPr id="61" name="Group 60"/>
          <p:cNvGrpSpPr/>
          <p:nvPr/>
        </p:nvGrpSpPr>
        <p:grpSpPr>
          <a:xfrm>
            <a:off x="6258994" y="2971339"/>
            <a:ext cx="474891" cy="247612"/>
            <a:chOff x="6258994" y="2971339"/>
            <a:chExt cx="474891" cy="247612"/>
          </a:xfrm>
        </p:grpSpPr>
        <p:cxnSp>
          <p:nvCxnSpPr>
            <p:cNvPr id="53" name="Straight Connector 52"/>
            <p:cNvCxnSpPr/>
            <p:nvPr/>
          </p:nvCxnSpPr>
          <p:spPr>
            <a:xfrm>
              <a:off x="6720757" y="2971800"/>
              <a:ext cx="0" cy="247151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272122" y="2971800"/>
              <a:ext cx="0" cy="247151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6258994" y="2971339"/>
              <a:ext cx="474891" cy="5115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238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Hierarchical Clustering in MATLAB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pdist.m gets distances</a:t>
            </a:r>
          </a:p>
          <a:p>
            <a:r>
              <a:rPr lang="en-US"/>
              <a:t>squareform.m puts </a:t>
            </a:r>
            <a:r>
              <a:rPr lang="en-US" b="1" i="1"/>
              <a:t>pdist</a:t>
            </a:r>
            <a:r>
              <a:rPr lang="en-US"/>
              <a:t> result into matrix form</a:t>
            </a:r>
          </a:p>
          <a:p>
            <a:r>
              <a:rPr lang="en-US"/>
              <a:t>linkage.m computes the tree parameters</a:t>
            </a:r>
          </a:p>
          <a:p>
            <a:r>
              <a:rPr lang="en-US"/>
              <a:t>dendrogram.m renders the tree using results from </a:t>
            </a:r>
            <a:r>
              <a:rPr lang="en-US" b="1" i="1"/>
              <a:t>linkage</a:t>
            </a:r>
          </a:p>
        </p:txBody>
      </p:sp>
    </p:spTree>
    <p:extLst>
      <p:ext uri="{BB962C8B-B14F-4D97-AF65-F5344CB8AC3E}">
        <p14:creationId xmlns:p14="http://schemas.microsoft.com/office/powerpoint/2010/main" val="266369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FB05F-7923-9948-8043-11C3305F6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4BD4E-593F-CE49-B779-093E658703A5}"/>
              </a:ext>
            </a:extLst>
          </p:cNvPr>
          <p:cNvSpPr/>
          <p:nvPr/>
        </p:nvSpPr>
        <p:spPr>
          <a:xfrm>
            <a:off x="914402" y="1143000"/>
            <a:ext cx="34219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" pitchFamily="2" charset="0"/>
              </a:rPr>
              <a:t>&gt;&gt; d=[[5 0];[6 1];[0 4];[6 6];[4 6]] ;</a:t>
            </a:r>
          </a:p>
          <a:p>
            <a:r>
              <a:rPr lang="en-US" sz="1000" dirty="0">
                <a:latin typeface="Courier" pitchFamily="2" charset="0"/>
              </a:rPr>
              <a:t>&gt;&gt; scatter(d(:,1),d(:,2),400,'r','filled')</a:t>
            </a:r>
          </a:p>
          <a:p>
            <a:r>
              <a:rPr lang="en-US" sz="1000" dirty="0">
                <a:latin typeface="Courier" pitchFamily="2" charset="0"/>
              </a:rPr>
              <a:t>&gt;&gt; </a:t>
            </a:r>
            <a:r>
              <a:rPr lang="en-US" sz="1000" dirty="0" err="1">
                <a:latin typeface="Courier" pitchFamily="2" charset="0"/>
              </a:rPr>
              <a:t>pdist</a:t>
            </a:r>
            <a:r>
              <a:rPr lang="en-US" sz="1000" dirty="0">
                <a:latin typeface="Courier" pitchFamily="2" charset="0"/>
              </a:rPr>
              <a:t>(d) ;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 err="1">
                <a:latin typeface="Courier" pitchFamily="2" charset="0"/>
              </a:rPr>
              <a:t>ans</a:t>
            </a:r>
            <a:r>
              <a:rPr lang="en-US" sz="1000" dirty="0">
                <a:latin typeface="Courier" pitchFamily="2" charset="0"/>
              </a:rPr>
              <a:t> =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Columns 1 through 9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  1.4142    6.4031    6.0828    6.0828    6.7082    5.0000    5.3852    6.3246    4.4721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Column 10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  2.0000</a:t>
            </a:r>
          </a:p>
          <a:p>
            <a:endParaRPr lang="en-US" sz="1000" dirty="0">
              <a:latin typeface="Courier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96A235-720C-6944-A037-E47A0CFBD64D}"/>
              </a:ext>
            </a:extLst>
          </p:cNvPr>
          <p:cNvSpPr/>
          <p:nvPr/>
        </p:nvSpPr>
        <p:spPr>
          <a:xfrm>
            <a:off x="4694548" y="772998"/>
            <a:ext cx="426091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&gt;&gt; m=</a:t>
            </a:r>
            <a:r>
              <a:rPr lang="en-US" sz="1000" dirty="0" err="1">
                <a:latin typeface="Courier" pitchFamily="2" charset="0"/>
              </a:rPr>
              <a:t>squareform</a:t>
            </a:r>
            <a:r>
              <a:rPr lang="en-US" sz="1000" dirty="0">
                <a:latin typeface="Courier" pitchFamily="2" charset="0"/>
              </a:rPr>
              <a:t>(</a:t>
            </a:r>
            <a:r>
              <a:rPr lang="en-US" sz="1000" dirty="0" err="1">
                <a:latin typeface="Courier" pitchFamily="2" charset="0"/>
              </a:rPr>
              <a:t>ans</a:t>
            </a:r>
            <a:r>
              <a:rPr lang="en-US" sz="1000" dirty="0">
                <a:latin typeface="Courier" pitchFamily="2" charset="0"/>
              </a:rPr>
              <a:t>)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m =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       0    1.4142    6.4031    6.0828    6.0828</a:t>
            </a:r>
          </a:p>
          <a:p>
            <a:r>
              <a:rPr lang="en-US" sz="1000" dirty="0">
                <a:latin typeface="Courier" pitchFamily="2" charset="0"/>
              </a:rPr>
              <a:t>    1.4142         0    6.7082    5.0000    5.3852</a:t>
            </a:r>
          </a:p>
          <a:p>
            <a:r>
              <a:rPr lang="en-US" sz="1000" dirty="0">
                <a:latin typeface="Courier" pitchFamily="2" charset="0"/>
              </a:rPr>
              <a:t>    6.4031    6.7082         0    6.3246    4.4721</a:t>
            </a:r>
          </a:p>
          <a:p>
            <a:r>
              <a:rPr lang="en-US" sz="1000" dirty="0">
                <a:latin typeface="Courier" pitchFamily="2" charset="0"/>
              </a:rPr>
              <a:t>    6.0828    5.0000    6.3246         0    2.0000</a:t>
            </a:r>
          </a:p>
          <a:p>
            <a:r>
              <a:rPr lang="en-US" sz="1000" dirty="0">
                <a:latin typeface="Courier" pitchFamily="2" charset="0"/>
              </a:rPr>
              <a:t>    6.0828    5.3852    4.4721    2.0000         0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&gt;&gt; ml=linkage(m)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ml =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    1.0000    2.0000    2.3984</a:t>
            </a:r>
          </a:p>
          <a:p>
            <a:r>
              <a:rPr lang="en-US" sz="1000" dirty="0">
                <a:latin typeface="Courier" pitchFamily="2" charset="0"/>
              </a:rPr>
              <a:t>    4.0000    5.0000    3.4029</a:t>
            </a:r>
          </a:p>
          <a:p>
            <a:r>
              <a:rPr lang="en-US" sz="1000" dirty="0">
                <a:latin typeface="Courier" pitchFamily="2" charset="0"/>
              </a:rPr>
              <a:t>    3.0000    7.0000    7.7817</a:t>
            </a:r>
          </a:p>
          <a:p>
            <a:r>
              <a:rPr lang="en-US" sz="1000" dirty="0">
                <a:latin typeface="Courier" pitchFamily="2" charset="0"/>
              </a:rPr>
              <a:t>    6.0000    8.0000    9.1325</a:t>
            </a:r>
          </a:p>
          <a:p>
            <a:endParaRPr lang="en-US" sz="1000" dirty="0">
              <a:latin typeface="Courier" pitchFamily="2" charset="0"/>
            </a:endParaRPr>
          </a:p>
          <a:p>
            <a:r>
              <a:rPr lang="en-US" sz="1000" dirty="0">
                <a:latin typeface="Courier" pitchFamily="2" charset="0"/>
              </a:rPr>
              <a:t>&gt;&gt; dendrogram(ml)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268900-235A-2F43-B17C-C56602647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548" y="4096985"/>
            <a:ext cx="3516722" cy="26375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B428D2-508E-A944-BD58-C9DEE1ADA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592581"/>
            <a:ext cx="3932548" cy="326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07071"/>
      </p:ext>
    </p:extLst>
  </p:cSld>
  <p:clrMapOvr>
    <a:masterClrMapping/>
  </p:clrMapOvr>
</p:sld>
</file>

<file path=ppt/theme/theme1.xml><?xml version="1.0" encoding="utf-8"?>
<a:theme xmlns:a="http://schemas.openxmlformats.org/drawingml/2006/main" name="NoShadow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NoShadow.potx</Template>
  <TotalTime>7072</TotalTime>
  <Words>1427</Words>
  <Application>Microsoft Macintosh PowerPoint</Application>
  <PresentationFormat>On-screen Show (4:3)</PresentationFormat>
  <Paragraphs>271</Paragraphs>
  <Slides>31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Cambria Math</vt:lpstr>
      <vt:lpstr>Courier</vt:lpstr>
      <vt:lpstr>Symbol</vt:lpstr>
      <vt:lpstr>Times</vt:lpstr>
      <vt:lpstr>NoShadow</vt:lpstr>
      <vt:lpstr>Equation</vt:lpstr>
      <vt:lpstr>PowerPoint Presentation</vt:lpstr>
      <vt:lpstr>k-Means</vt:lpstr>
      <vt:lpstr>k-means in matlab (data generation)</vt:lpstr>
      <vt:lpstr>k-means in matlab</vt:lpstr>
      <vt:lpstr>Voronoi Map</vt:lpstr>
      <vt:lpstr>Heirarchical Clustering</vt:lpstr>
      <vt:lpstr>Example</vt:lpstr>
      <vt:lpstr>Hierarchical Clustering in MATLAB</vt:lpstr>
      <vt:lpstr>matlab example</vt:lpstr>
      <vt:lpstr>Competitive Learning</vt:lpstr>
      <vt:lpstr>Single-Neuron Physiology</vt:lpstr>
      <vt:lpstr>The intracellular electrode</vt:lpstr>
      <vt:lpstr>Visual retino-cortical pathway </vt:lpstr>
      <vt:lpstr>Hubel &amp; Wiesel Orientation selective cells</vt:lpstr>
      <vt:lpstr>Orientation-selective cells</vt:lpstr>
      <vt:lpstr>Neocognitron – Fukushima (1980)</vt:lpstr>
      <vt:lpstr>Plasticity in visual cortex</vt:lpstr>
      <vt:lpstr>Bienenstock Cooper Munro (1982)</vt:lpstr>
      <vt:lpstr>changing weights parallel to stimulus</vt:lpstr>
      <vt:lpstr>changing weights changes the response curve</vt:lpstr>
      <vt:lpstr>The BCM Rule</vt:lpstr>
      <vt:lpstr>Weight Space</vt:lpstr>
      <vt:lpstr>BCM in Matlab</vt:lpstr>
      <vt:lpstr>2-D state space graph</vt:lpstr>
      <vt:lpstr>How it works</vt:lpstr>
      <vt:lpstr>Achieves High Selectivity</vt:lpstr>
      <vt:lpstr>Visual Cortex Simulation</vt:lpstr>
      <vt:lpstr>Experimental Verification (Dudek &amp; Bear, 1992)</vt:lpstr>
      <vt:lpstr>Experimental Verification (Dudek &amp; Bear, 1992)</vt:lpstr>
      <vt:lpstr>Application of BCM to realistic visual input</vt:lpstr>
      <vt:lpstr>Similar to cortical organization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Munro</dc:creator>
  <cp:lastModifiedBy>Munro, Paul W</cp:lastModifiedBy>
  <cp:revision>17</cp:revision>
  <dcterms:created xsi:type="dcterms:W3CDTF">2015-05-01T21:05:01Z</dcterms:created>
  <dcterms:modified xsi:type="dcterms:W3CDTF">2021-03-24T19:05:13Z</dcterms:modified>
</cp:coreProperties>
</file>

<file path=docProps/thumbnail.jpeg>
</file>